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Lst>
  <p:notesMasterIdLst>
    <p:notesMasterId r:id="rId10"/>
  </p:notesMasterIdLst>
  <p:sldIdLst>
    <p:sldId id="256" r:id="rId2"/>
    <p:sldId id="257" r:id="rId3"/>
    <p:sldId id="258" r:id="rId4"/>
    <p:sldId id="261" r:id="rId5"/>
    <p:sldId id="262" r:id="rId6"/>
    <p:sldId id="263" r:id="rId7"/>
    <p:sldId id="260" r:id="rId8"/>
    <p:sldId id="264" r:id="rId9"/>
  </p:sldIdLst>
  <p:sldSz cx="12192000" cy="6858000"/>
  <p:notesSz cx="6799263"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20210301" id="{E1A13795-C4CA-4123-AE0B-25FD496AA062}">
          <p14:sldIdLst>
            <p14:sldId id="256"/>
            <p14:sldId id="257"/>
            <p14:sldId id="258"/>
            <p14:sldId id="261"/>
            <p14:sldId id="262"/>
            <p14:sldId id="263"/>
            <p14:sldId id="260"/>
            <p14:sldId id="264"/>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lverStar-GPC" initials="S" lastIdx="1" clrIdx="0">
    <p:extLst>
      <p:ext uri="{19B8F6BF-5375-455C-9EA6-DF929625EA0E}">
        <p15:presenceInfo xmlns:p15="http://schemas.microsoft.com/office/powerpoint/2012/main" userId="SilverStar-G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91" autoAdjust="0"/>
    <p:restoredTop sz="93721" autoAdjust="0"/>
  </p:normalViewPr>
  <p:slideViewPr>
    <p:cSldViewPr snapToGrid="0">
      <p:cViewPr varScale="1">
        <p:scale>
          <a:sx n="109" d="100"/>
          <a:sy n="109" d="100"/>
        </p:scale>
        <p:origin x="55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C0155C31-1EB2-44C6-A438-D4CDDE4520E6}" type="datetimeFigureOut">
              <a:rPr kumimoji="1" lang="ja-JP" altLang="en-US" smtClean="0"/>
              <a:t>2021/3/1</a:t>
            </a:fld>
            <a:endParaRPr kumimoji="1" lang="ja-JP" altLang="en-US"/>
          </a:p>
        </p:txBody>
      </p:sp>
      <p:sp>
        <p:nvSpPr>
          <p:cNvPr id="4" name="スライド イメージ プレースホルダー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63349839-25DD-40C2-AE65-0452DFCFB798}" type="slidenum">
              <a:rPr kumimoji="1" lang="ja-JP" altLang="en-US" smtClean="0"/>
              <a:t>‹#›</a:t>
            </a:fld>
            <a:endParaRPr kumimoji="1" lang="ja-JP" altLang="en-US"/>
          </a:p>
        </p:txBody>
      </p:sp>
    </p:spTree>
    <p:extLst>
      <p:ext uri="{BB962C8B-B14F-4D97-AF65-F5344CB8AC3E}">
        <p14:creationId xmlns:p14="http://schemas.microsoft.com/office/powerpoint/2010/main" val="978808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株式会社シルバースタージャパン（本社：岐阜県岐阜市、代表取締役：山本成辰）は、当社タイトルである「リアルタイムバトル将棋</a:t>
            </a:r>
            <a:r>
              <a:rPr kumimoji="1" lang="en-US" altLang="ja-JP" dirty="0"/>
              <a:t>®</a:t>
            </a:r>
            <a:r>
              <a:rPr kumimoji="1" lang="ja-JP" altLang="en-US" dirty="0"/>
              <a:t>」が本日付で一般社団法人日本</a:t>
            </a:r>
            <a:r>
              <a:rPr kumimoji="1" lang="en-US" altLang="ja-JP" dirty="0"/>
              <a:t>e</a:t>
            </a:r>
            <a:r>
              <a:rPr kumimoji="1" lang="ja-JP" altLang="en-US" dirty="0"/>
              <a:t>スポーツ連合（以後、</a:t>
            </a:r>
            <a:r>
              <a:rPr kumimoji="1" lang="en-US" altLang="ja-JP" dirty="0" err="1"/>
              <a:t>JeSU</a:t>
            </a:r>
            <a:r>
              <a:rPr kumimoji="1" lang="ja-JP" altLang="en-US" dirty="0"/>
              <a:t>）のライセンス認定タイトルになった事をここにお知らせいたします。</a:t>
            </a:r>
          </a:p>
        </p:txBody>
      </p:sp>
      <p:sp>
        <p:nvSpPr>
          <p:cNvPr id="4" name="スライド番号プレースホルダー 3"/>
          <p:cNvSpPr>
            <a:spLocks noGrp="1"/>
          </p:cNvSpPr>
          <p:nvPr>
            <p:ph type="sldNum" sz="quarter" idx="5"/>
          </p:nvPr>
        </p:nvSpPr>
        <p:spPr/>
        <p:txBody>
          <a:bodyPr/>
          <a:lstStyle/>
          <a:p>
            <a:fld id="{63349839-25DD-40C2-AE65-0452DFCFB798}" type="slidenum">
              <a:rPr kumimoji="1" lang="ja-JP" altLang="en-US" smtClean="0"/>
              <a:t>2</a:t>
            </a:fld>
            <a:endParaRPr kumimoji="1" lang="ja-JP" altLang="en-US"/>
          </a:p>
        </p:txBody>
      </p:sp>
    </p:spTree>
    <p:extLst>
      <p:ext uri="{BB962C8B-B14F-4D97-AF65-F5344CB8AC3E}">
        <p14:creationId xmlns:p14="http://schemas.microsoft.com/office/powerpoint/2010/main" val="2683151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3349839-25DD-40C2-AE65-0452DFCFB798}" type="slidenum">
              <a:rPr kumimoji="1" lang="ja-JP" altLang="en-US" smtClean="0"/>
              <a:t>5</a:t>
            </a:fld>
            <a:endParaRPr kumimoji="1" lang="ja-JP" altLang="en-US"/>
          </a:p>
        </p:txBody>
      </p:sp>
    </p:spTree>
    <p:extLst>
      <p:ext uri="{BB962C8B-B14F-4D97-AF65-F5344CB8AC3E}">
        <p14:creationId xmlns:p14="http://schemas.microsoft.com/office/powerpoint/2010/main" val="5235762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pic>
        <p:nvPicPr>
          <p:cNvPr id="28" name="図 27">
            <a:extLst>
              <a:ext uri="{FF2B5EF4-FFF2-40B4-BE49-F238E27FC236}">
                <a16:creationId xmlns:a16="http://schemas.microsoft.com/office/drawing/2014/main" xmlns="" id="{518AA738-9CD6-4AC5-ABBA-0EF03210E1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7642" y="6059625"/>
            <a:ext cx="2606035" cy="626289"/>
          </a:xfrm>
          <a:prstGeom prst="rect">
            <a:avLst/>
          </a:prstGeom>
        </p:spPr>
      </p:pic>
    </p:spTree>
    <p:extLst>
      <p:ext uri="{BB962C8B-B14F-4D97-AF65-F5344CB8AC3E}">
        <p14:creationId xmlns:p14="http://schemas.microsoft.com/office/powerpoint/2010/main" val="1986976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Tree>
    <p:extLst>
      <p:ext uri="{BB962C8B-B14F-4D97-AF65-F5344CB8AC3E}">
        <p14:creationId xmlns:p14="http://schemas.microsoft.com/office/powerpoint/2010/main" val="1954509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886391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Tree>
    <p:extLst>
      <p:ext uri="{BB962C8B-B14F-4D97-AF65-F5344CB8AC3E}">
        <p14:creationId xmlns:p14="http://schemas.microsoft.com/office/powerpoint/2010/main" val="38568228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926264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Tree>
    <p:extLst>
      <p:ext uri="{BB962C8B-B14F-4D97-AF65-F5344CB8AC3E}">
        <p14:creationId xmlns:p14="http://schemas.microsoft.com/office/powerpoint/2010/main" val="2015712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Tree>
    <p:extLst>
      <p:ext uri="{BB962C8B-B14F-4D97-AF65-F5344CB8AC3E}">
        <p14:creationId xmlns:p14="http://schemas.microsoft.com/office/powerpoint/2010/main" val="28301394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Tree>
    <p:extLst>
      <p:ext uri="{BB962C8B-B14F-4D97-AF65-F5344CB8AC3E}">
        <p14:creationId xmlns:p14="http://schemas.microsoft.com/office/powerpoint/2010/main" val="1366036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Tree>
    <p:extLst>
      <p:ext uri="{BB962C8B-B14F-4D97-AF65-F5344CB8AC3E}">
        <p14:creationId xmlns:p14="http://schemas.microsoft.com/office/powerpoint/2010/main" val="4160782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Tree>
    <p:extLst>
      <p:ext uri="{BB962C8B-B14F-4D97-AF65-F5344CB8AC3E}">
        <p14:creationId xmlns:p14="http://schemas.microsoft.com/office/powerpoint/2010/main" val="3972410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Tree>
    <p:extLst>
      <p:ext uri="{BB962C8B-B14F-4D97-AF65-F5344CB8AC3E}">
        <p14:creationId xmlns:p14="http://schemas.microsoft.com/office/powerpoint/2010/main" val="2249342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Tree>
    <p:extLst>
      <p:ext uri="{BB962C8B-B14F-4D97-AF65-F5344CB8AC3E}">
        <p14:creationId xmlns:p14="http://schemas.microsoft.com/office/powerpoint/2010/main" val="2156678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Tree>
    <p:extLst>
      <p:ext uri="{BB962C8B-B14F-4D97-AF65-F5344CB8AC3E}">
        <p14:creationId xmlns:p14="http://schemas.microsoft.com/office/powerpoint/2010/main" val="18621710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Tree>
    <p:extLst>
      <p:ext uri="{BB962C8B-B14F-4D97-AF65-F5344CB8AC3E}">
        <p14:creationId xmlns:p14="http://schemas.microsoft.com/office/powerpoint/2010/main" val="8623470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Tree>
    <p:extLst>
      <p:ext uri="{BB962C8B-B14F-4D97-AF65-F5344CB8AC3E}">
        <p14:creationId xmlns:p14="http://schemas.microsoft.com/office/powerpoint/2010/main" val="277325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F8F9C75-7BB2-439C-A9A4-4AA555FE05CF}" type="slidenum">
              <a:rPr kumimoji="1" lang="ja-JP" altLang="en-US" smtClean="0"/>
              <a:t>‹#›</a:t>
            </a:fld>
            <a:endParaRPr kumimoji="1" lang="ja-JP" altLang="en-US"/>
          </a:p>
        </p:txBody>
      </p:sp>
      <p:sp>
        <p:nvSpPr>
          <p:cNvPr id="5" name="Date Placeholder 4"/>
          <p:cNvSpPr>
            <a:spLocks noGrp="1"/>
          </p:cNvSpPr>
          <p:nvPr>
            <p:ph type="dt" sz="half" idx="10"/>
          </p:nvPr>
        </p:nvSpPr>
        <p:spPr/>
        <p:txBody>
          <a:bodyPr/>
          <a:lstStyle/>
          <a:p>
            <a:fld id="{9747B696-BA42-4039-B38B-ADC9E3ECA045}" type="datetimeFigureOut">
              <a:rPr kumimoji="1" lang="ja-JP" altLang="en-US" smtClean="0"/>
              <a:t>2021/3/1</a:t>
            </a:fld>
            <a:endParaRPr kumimoji="1" lang="ja-JP" altLang="en-US"/>
          </a:p>
        </p:txBody>
      </p:sp>
    </p:spTree>
    <p:extLst>
      <p:ext uri="{BB962C8B-B14F-4D97-AF65-F5344CB8AC3E}">
        <p14:creationId xmlns:p14="http://schemas.microsoft.com/office/powerpoint/2010/main" val="915639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747B696-BA42-4039-B38B-ADC9E3ECA045}" type="datetimeFigureOut">
              <a:rPr kumimoji="1" lang="ja-JP" altLang="en-US" smtClean="0"/>
              <a:t>2021/3/1</a:t>
            </a:fld>
            <a:endParaRPr kumimoji="1" lang="ja-JP"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F8F9C75-7BB2-439C-A9A4-4AA555FE05CF}" type="slidenum">
              <a:rPr kumimoji="1" lang="ja-JP" altLang="en-US" smtClean="0"/>
              <a:t>‹#›</a:t>
            </a:fld>
            <a:endParaRPr kumimoji="1" lang="ja-JP" altLang="en-US"/>
          </a:p>
        </p:txBody>
      </p:sp>
      <p:pic>
        <p:nvPicPr>
          <p:cNvPr id="29" name="図 28">
            <a:extLst>
              <a:ext uri="{FF2B5EF4-FFF2-40B4-BE49-F238E27FC236}">
                <a16:creationId xmlns:a16="http://schemas.microsoft.com/office/drawing/2014/main" xmlns="" id="{D61EEC3C-5CEE-4D7E-8982-FDCCFCB45F1F}"/>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67642" y="6059625"/>
            <a:ext cx="2606035" cy="626289"/>
          </a:xfrm>
          <a:prstGeom prst="rect">
            <a:avLst/>
          </a:prstGeom>
        </p:spPr>
      </p:pic>
    </p:spTree>
    <p:extLst>
      <p:ext uri="{BB962C8B-B14F-4D97-AF65-F5344CB8AC3E}">
        <p14:creationId xmlns:p14="http://schemas.microsoft.com/office/powerpoint/2010/main" val="1310561390"/>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 id="2147483798" r:id="rId13"/>
    <p:sldLayoutId id="2147483799" r:id="rId14"/>
    <p:sldLayoutId id="2147483800" r:id="rId15"/>
    <p:sldLayoutId id="2147483801" r:id="rId16"/>
  </p:sldLayoutIdLst>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xmlns="" id="{604113C1-5CC9-4785-90A3-FB0C8F18EE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45636" y="139070"/>
            <a:ext cx="7296615" cy="4560384"/>
          </a:xfrm>
          <a:prstGeom prst="rect">
            <a:avLst/>
          </a:prstGeom>
        </p:spPr>
      </p:pic>
      <p:sp>
        <p:nvSpPr>
          <p:cNvPr id="9" name="正方形/長方形 8">
            <a:extLst>
              <a:ext uri="{FF2B5EF4-FFF2-40B4-BE49-F238E27FC236}">
                <a16:creationId xmlns:a16="http://schemas.microsoft.com/office/drawing/2014/main" xmlns="" id="{F2217B4B-B2B2-4E9B-864A-02063E9D9F9F}"/>
              </a:ext>
            </a:extLst>
          </p:cNvPr>
          <p:cNvSpPr/>
          <p:nvPr/>
        </p:nvSpPr>
        <p:spPr>
          <a:xfrm>
            <a:off x="0" y="4699454"/>
            <a:ext cx="12187888" cy="1323439"/>
          </a:xfrm>
          <a:prstGeom prst="rect">
            <a:avLst/>
          </a:prstGeom>
          <a:noFill/>
        </p:spPr>
        <p:txBody>
          <a:bodyPr wrap="square" lIns="91440" tIns="45720" rIns="91440" bIns="45720">
            <a:spAutoFit/>
          </a:bodyPr>
          <a:lstStyle/>
          <a:p>
            <a:pPr algn="ctr"/>
            <a:r>
              <a:rPr kumimoji="1" lang="ja-JP" altLang="en-US" sz="4000" b="1" cap="none" spc="0" dirty="0">
                <a:ln w="22225" cap="rnd" cmpd="sng">
                  <a:noFill/>
                  <a:prstDash val="solid"/>
                </a:ln>
                <a:solidFill>
                  <a:srgbClr val="FF0000"/>
                </a:solidFill>
                <a:effectLst/>
              </a:rPr>
              <a:t>一般社団法人日本</a:t>
            </a:r>
            <a:r>
              <a:rPr kumimoji="1" lang="en-US" altLang="ja-JP" sz="4000" b="1" cap="none" spc="0" dirty="0">
                <a:ln w="22225" cap="rnd" cmpd="sng">
                  <a:noFill/>
                  <a:prstDash val="solid"/>
                </a:ln>
                <a:solidFill>
                  <a:srgbClr val="FF0000"/>
                </a:solidFill>
                <a:effectLst/>
              </a:rPr>
              <a:t>e</a:t>
            </a:r>
            <a:r>
              <a:rPr kumimoji="1" lang="ja-JP" altLang="en-US" sz="4000" b="1" cap="none" spc="0" dirty="0">
                <a:ln w="22225" cap="rnd" cmpd="sng">
                  <a:noFill/>
                  <a:prstDash val="solid"/>
                </a:ln>
                <a:solidFill>
                  <a:srgbClr val="FF0000"/>
                </a:solidFill>
                <a:effectLst/>
              </a:rPr>
              <a:t>スポーツ連合（</a:t>
            </a:r>
            <a:r>
              <a:rPr kumimoji="1" lang="en-US" altLang="ja-JP" sz="4000" b="1" cap="none" spc="0" dirty="0" err="1">
                <a:ln w="22225" cap="rnd" cmpd="sng">
                  <a:noFill/>
                  <a:prstDash val="solid"/>
                </a:ln>
                <a:solidFill>
                  <a:srgbClr val="FF0000"/>
                </a:solidFill>
                <a:effectLst/>
              </a:rPr>
              <a:t>JeSU</a:t>
            </a:r>
            <a:r>
              <a:rPr kumimoji="1" lang="ja-JP" altLang="en-US" sz="4000" b="1" cap="none" spc="0" dirty="0">
                <a:ln w="22225" cap="rnd" cmpd="sng">
                  <a:noFill/>
                  <a:prstDash val="solid"/>
                </a:ln>
                <a:solidFill>
                  <a:srgbClr val="FF0000"/>
                </a:solidFill>
                <a:effectLst/>
              </a:rPr>
              <a:t>）</a:t>
            </a:r>
            <a:endParaRPr kumimoji="1" lang="en-US" altLang="ja-JP" sz="4000" b="1" cap="none" spc="0" dirty="0">
              <a:ln w="22225" cap="rnd" cmpd="sng">
                <a:noFill/>
                <a:prstDash val="solid"/>
              </a:ln>
              <a:solidFill>
                <a:srgbClr val="FF0000"/>
              </a:solidFill>
              <a:effectLst/>
            </a:endParaRPr>
          </a:p>
          <a:p>
            <a:pPr algn="ctr"/>
            <a:r>
              <a:rPr kumimoji="1" lang="ja-JP" altLang="en-US" sz="4000" b="1" cap="none" spc="0" dirty="0">
                <a:ln w="22225" cap="rnd" cmpd="sng">
                  <a:noFill/>
                  <a:prstDash val="solid"/>
                </a:ln>
                <a:solidFill>
                  <a:srgbClr val="FF0000"/>
                </a:solidFill>
                <a:effectLst/>
              </a:rPr>
              <a:t>ライセンス認定タイトルに承認について</a:t>
            </a:r>
            <a:endParaRPr lang="ja-JP" altLang="en-US" sz="4000" b="1" cap="none" spc="0" dirty="0">
              <a:ln w="22225" cap="rnd" cmpd="sng">
                <a:noFill/>
                <a:prstDash val="solid"/>
              </a:ln>
              <a:solidFill>
                <a:srgbClr val="FF0000"/>
              </a:solidFill>
              <a:effectLst/>
            </a:endParaRPr>
          </a:p>
        </p:txBody>
      </p:sp>
    </p:spTree>
    <p:extLst>
      <p:ext uri="{BB962C8B-B14F-4D97-AF65-F5344CB8AC3E}">
        <p14:creationId xmlns:p14="http://schemas.microsoft.com/office/powerpoint/2010/main" val="12537376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xmlns="" id="{D377D877-BE0E-4C88-97EA-A712837D4E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1388" y="533953"/>
            <a:ext cx="7261677" cy="2638833"/>
          </a:xfrm>
          <a:prstGeom prst="rect">
            <a:avLst/>
          </a:prstGeom>
        </p:spPr>
      </p:pic>
      <p:pic>
        <p:nvPicPr>
          <p:cNvPr id="10" name="図 9">
            <a:extLst>
              <a:ext uri="{FF2B5EF4-FFF2-40B4-BE49-F238E27FC236}">
                <a16:creationId xmlns:a16="http://schemas.microsoft.com/office/drawing/2014/main" xmlns="" id="{4F102107-C986-48DA-8CF6-9973D30CDB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935" y="232282"/>
            <a:ext cx="4888382" cy="3055238"/>
          </a:xfrm>
          <a:prstGeom prst="rect">
            <a:avLst/>
          </a:prstGeom>
        </p:spPr>
      </p:pic>
      <p:sp>
        <p:nvSpPr>
          <p:cNvPr id="12" name="テキスト ボックス 11">
            <a:extLst>
              <a:ext uri="{FF2B5EF4-FFF2-40B4-BE49-F238E27FC236}">
                <a16:creationId xmlns:a16="http://schemas.microsoft.com/office/drawing/2014/main" xmlns="" id="{815ACE73-B446-45A5-A5EB-7A272AAF4FF6}"/>
              </a:ext>
            </a:extLst>
          </p:cNvPr>
          <p:cNvSpPr txBox="1"/>
          <p:nvPr/>
        </p:nvSpPr>
        <p:spPr>
          <a:xfrm>
            <a:off x="1467394" y="3697840"/>
            <a:ext cx="8591006" cy="1938992"/>
          </a:xfrm>
          <a:prstGeom prst="rect">
            <a:avLst/>
          </a:prstGeom>
          <a:noFill/>
        </p:spPr>
        <p:txBody>
          <a:bodyPr wrap="square">
            <a:spAutoFit/>
          </a:bodyPr>
          <a:lstStyle/>
          <a:p>
            <a:r>
              <a:rPr lang="ja-JP" altLang="en-US" sz="2400" b="1" dirty="0"/>
              <a:t>株式会社シルバースタージャパン（本社：岐阜県岐阜市、代表取締役：山本成辰）は、当社タイトルである「リアルタイムバトル将棋®」が</a:t>
            </a:r>
            <a:r>
              <a:rPr lang="en-US" altLang="ja-JP" sz="2400" b="1" dirty="0"/>
              <a:t>3</a:t>
            </a:r>
            <a:r>
              <a:rPr lang="ja-JP" altLang="en-US" sz="2400" b="1" dirty="0"/>
              <a:t>月</a:t>
            </a:r>
            <a:r>
              <a:rPr lang="en-US" altLang="ja-JP" sz="2400" b="1" dirty="0"/>
              <a:t>1</a:t>
            </a:r>
            <a:r>
              <a:rPr lang="ja-JP" altLang="en-US" sz="2400" b="1" dirty="0"/>
              <a:t>日付で一般社団法人日本eスポーツ連合（以後、JeSU）のライセンス認定タイトルになった事をここにお知らせいたします。</a:t>
            </a:r>
          </a:p>
        </p:txBody>
      </p:sp>
    </p:spTree>
    <p:extLst>
      <p:ext uri="{BB962C8B-B14F-4D97-AF65-F5344CB8AC3E}">
        <p14:creationId xmlns:p14="http://schemas.microsoft.com/office/powerpoint/2010/main" val="470311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9713992A-069A-407A-9F63-B5AA09A4CEE1}"/>
              </a:ext>
            </a:extLst>
          </p:cNvPr>
          <p:cNvSpPr>
            <a:spLocks noGrp="1"/>
          </p:cNvSpPr>
          <p:nvPr>
            <p:ph type="title"/>
          </p:nvPr>
        </p:nvSpPr>
        <p:spPr>
          <a:xfrm>
            <a:off x="677334" y="619754"/>
            <a:ext cx="10837331" cy="1320800"/>
          </a:xfrm>
          <a:ln>
            <a:noFill/>
          </a:ln>
        </p:spPr>
        <p:txBody>
          <a:bodyPr/>
          <a:lstStyle/>
          <a:p>
            <a:r>
              <a:rPr kumimoji="1" lang="ja-JP" altLang="en-US" b="1" dirty="0">
                <a:ln w="12700" cmpd="sng">
                  <a:noFill/>
                </a:ln>
                <a:solidFill>
                  <a:srgbClr val="FF0000"/>
                </a:solidFill>
                <a:effectLst>
                  <a:outerShdw blurRad="38100" dist="38100" dir="2700000" algn="tl">
                    <a:srgbClr val="000000">
                      <a:alpha val="43137"/>
                    </a:srgbClr>
                  </a:outerShdw>
                </a:effectLst>
              </a:rPr>
              <a:t>中部エリア初！</a:t>
            </a:r>
            <a:r>
              <a:rPr kumimoji="1" lang="en-US" altLang="ja-JP" b="1" dirty="0" err="1">
                <a:ln w="12700" cmpd="sng">
                  <a:noFill/>
                </a:ln>
                <a:solidFill>
                  <a:srgbClr val="FF0000"/>
                </a:solidFill>
                <a:effectLst>
                  <a:outerShdw blurRad="38100" dist="38100" dir="2700000" algn="tl">
                    <a:srgbClr val="000000">
                      <a:alpha val="43137"/>
                    </a:srgbClr>
                  </a:outerShdw>
                </a:effectLst>
              </a:rPr>
              <a:t>JeSU</a:t>
            </a:r>
            <a:r>
              <a:rPr kumimoji="1" lang="ja-JP" altLang="en-US" b="1" dirty="0">
                <a:ln w="12700" cmpd="sng">
                  <a:noFill/>
                </a:ln>
                <a:solidFill>
                  <a:srgbClr val="FF0000"/>
                </a:solidFill>
                <a:effectLst>
                  <a:outerShdw blurRad="38100" dist="38100" dir="2700000" algn="tl">
                    <a:srgbClr val="000000">
                      <a:alpha val="43137"/>
                    </a:srgbClr>
                  </a:outerShdw>
                </a:effectLst>
              </a:rPr>
              <a:t>認定</a:t>
            </a:r>
            <a:r>
              <a:rPr kumimoji="1" lang="en-US" altLang="ja-JP" b="1" dirty="0">
                <a:ln w="12700" cmpd="sng">
                  <a:noFill/>
                </a:ln>
                <a:solidFill>
                  <a:srgbClr val="FF0000"/>
                </a:solidFill>
                <a:effectLst>
                  <a:outerShdw blurRad="38100" dist="38100" dir="2700000" algn="tl">
                    <a:srgbClr val="000000">
                      <a:alpha val="43137"/>
                    </a:srgbClr>
                  </a:outerShdw>
                </a:effectLst>
              </a:rPr>
              <a:t>e</a:t>
            </a:r>
            <a:r>
              <a:rPr kumimoji="1" lang="ja-JP" altLang="en-US" b="1" dirty="0">
                <a:ln w="12700" cmpd="sng">
                  <a:noFill/>
                </a:ln>
                <a:solidFill>
                  <a:srgbClr val="FF0000"/>
                </a:solidFill>
                <a:effectLst>
                  <a:outerShdw blurRad="38100" dist="38100" dir="2700000" algn="tl">
                    <a:srgbClr val="000000">
                      <a:alpha val="43137"/>
                    </a:srgbClr>
                  </a:outerShdw>
                </a:effectLst>
              </a:rPr>
              <a:t>スポーツタイトル誕生！</a:t>
            </a:r>
          </a:p>
        </p:txBody>
      </p:sp>
      <p:sp>
        <p:nvSpPr>
          <p:cNvPr id="3" name="コンテンツ プレースホルダー 2">
            <a:extLst>
              <a:ext uri="{FF2B5EF4-FFF2-40B4-BE49-F238E27FC236}">
                <a16:creationId xmlns:a16="http://schemas.microsoft.com/office/drawing/2014/main" xmlns="" id="{D6525101-76B0-4836-AD6E-3D624DAB0417}"/>
              </a:ext>
            </a:extLst>
          </p:cNvPr>
          <p:cNvSpPr>
            <a:spLocks noGrp="1"/>
          </p:cNvSpPr>
          <p:nvPr>
            <p:ph idx="1"/>
          </p:nvPr>
        </p:nvSpPr>
        <p:spPr>
          <a:xfrm>
            <a:off x="461196" y="1514046"/>
            <a:ext cx="10837332" cy="717200"/>
          </a:xfrm>
          <a:solidFill>
            <a:schemeClr val="bg1">
              <a:alpha val="50000"/>
            </a:schemeClr>
          </a:solidFill>
          <a:ln>
            <a:noFill/>
          </a:ln>
        </p:spPr>
        <p:txBody>
          <a:bodyPr>
            <a:noAutofit/>
          </a:bodyPr>
          <a:lstStyle/>
          <a:p>
            <a:r>
              <a:rPr kumimoji="1" lang="en-US" altLang="ja-JP" sz="2400" b="1" dirty="0" err="1"/>
              <a:t>JeSU</a:t>
            </a:r>
            <a:r>
              <a:rPr kumimoji="1" lang="ja-JP" altLang="en-US" sz="2400" b="1" dirty="0"/>
              <a:t>の公認タイトルはこれまでで</a:t>
            </a:r>
            <a:r>
              <a:rPr kumimoji="1" lang="en-US" altLang="ja-JP" sz="2400" b="1" dirty="0"/>
              <a:t>11</a:t>
            </a:r>
            <a:r>
              <a:rPr kumimoji="1" lang="ja-JP" altLang="en-US" sz="2400" b="1" dirty="0"/>
              <a:t>社</a:t>
            </a:r>
            <a:r>
              <a:rPr kumimoji="1" lang="en-US" altLang="ja-JP" sz="2400" b="1" dirty="0"/>
              <a:t>14</a:t>
            </a:r>
            <a:r>
              <a:rPr kumimoji="1" lang="ja-JP" altLang="en-US" sz="2400" b="1" dirty="0"/>
              <a:t>タイトルが認定されており、中部圏の企業としては初の認定となります。</a:t>
            </a:r>
          </a:p>
        </p:txBody>
      </p:sp>
      <p:pic>
        <p:nvPicPr>
          <p:cNvPr id="4" name="図 3">
            <a:extLst>
              <a:ext uri="{FF2B5EF4-FFF2-40B4-BE49-F238E27FC236}">
                <a16:creationId xmlns:a16="http://schemas.microsoft.com/office/drawing/2014/main" xmlns="" id="{3B19CB3D-2573-4B93-BD94-011E1C9830D6}"/>
              </a:ext>
            </a:extLst>
          </p:cNvPr>
          <p:cNvPicPr/>
          <p:nvPr/>
        </p:nvPicPr>
        <p:blipFill>
          <a:blip r:embed="rId2">
            <a:extLst>
              <a:ext uri="{28A0092B-C50C-407E-A947-70E740481C1C}">
                <a14:useLocalDpi xmlns:a14="http://schemas.microsoft.com/office/drawing/2010/main" val="0"/>
              </a:ext>
            </a:extLst>
          </a:blip>
          <a:stretch>
            <a:fillRect/>
          </a:stretch>
        </p:blipFill>
        <p:spPr bwMode="auto">
          <a:xfrm>
            <a:off x="1636714" y="2716809"/>
            <a:ext cx="8158768" cy="3055908"/>
          </a:xfrm>
          <a:prstGeom prst="rect">
            <a:avLst/>
          </a:prstGeom>
          <a:noFill/>
          <a:ln>
            <a:noFill/>
          </a:ln>
        </p:spPr>
      </p:pic>
    </p:spTree>
    <p:extLst>
      <p:ext uri="{BB962C8B-B14F-4D97-AF65-F5344CB8AC3E}">
        <p14:creationId xmlns:p14="http://schemas.microsoft.com/office/powerpoint/2010/main" val="21732156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xmlns="" id="{5C175794-D3FC-4E03-A5E7-A0936DC72BC1}"/>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45534" y="630192"/>
            <a:ext cx="8044177" cy="2253621"/>
          </a:xfrm>
        </p:spPr>
      </p:pic>
      <p:pic>
        <p:nvPicPr>
          <p:cNvPr id="6" name="図 5">
            <a:extLst>
              <a:ext uri="{FF2B5EF4-FFF2-40B4-BE49-F238E27FC236}">
                <a16:creationId xmlns:a16="http://schemas.microsoft.com/office/drawing/2014/main" xmlns="" id="{FFA9D24F-6459-45D7-9FDB-2641701664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5470" y="229384"/>
            <a:ext cx="4888382" cy="3055238"/>
          </a:xfrm>
          <a:prstGeom prst="rect">
            <a:avLst/>
          </a:prstGeom>
        </p:spPr>
      </p:pic>
      <p:sp>
        <p:nvSpPr>
          <p:cNvPr id="7" name="テキスト ボックス 6">
            <a:extLst>
              <a:ext uri="{FF2B5EF4-FFF2-40B4-BE49-F238E27FC236}">
                <a16:creationId xmlns:a16="http://schemas.microsoft.com/office/drawing/2014/main" xmlns="" id="{7FC4EC80-92F0-49C0-BAC4-C91BA79D1F5C}"/>
              </a:ext>
            </a:extLst>
          </p:cNvPr>
          <p:cNvSpPr txBox="1"/>
          <p:nvPr/>
        </p:nvSpPr>
        <p:spPr>
          <a:xfrm>
            <a:off x="345470" y="3124199"/>
            <a:ext cx="9031574" cy="2677656"/>
          </a:xfrm>
          <a:prstGeom prst="rect">
            <a:avLst/>
          </a:prstGeom>
          <a:noFill/>
        </p:spPr>
        <p:txBody>
          <a:bodyPr wrap="square">
            <a:spAutoFit/>
          </a:bodyPr>
          <a:lstStyle/>
          <a:p>
            <a:r>
              <a:rPr lang="en-US" altLang="ja-JP" sz="2400" b="1" dirty="0" err="1"/>
              <a:t>JeSU</a:t>
            </a:r>
            <a:r>
              <a:rPr lang="ja-JP" altLang="en-US" sz="2400" b="1" dirty="0"/>
              <a:t>の公認タイトル認定に伴い「ジャパン・</a:t>
            </a:r>
            <a:r>
              <a:rPr lang="en-US" altLang="ja-JP" sz="2400" b="1" dirty="0"/>
              <a:t>e</a:t>
            </a:r>
            <a:r>
              <a:rPr lang="ja-JP" altLang="en-US" sz="2400" b="1" dirty="0"/>
              <a:t>スポーツ・プロライセンス」の発行が可能になります。これを受け、</a:t>
            </a:r>
            <a:r>
              <a:rPr lang="en-US" altLang="ja-JP" sz="2400" b="1" dirty="0"/>
              <a:t>2021</a:t>
            </a:r>
            <a:r>
              <a:rPr lang="ja-JP" altLang="en-US" sz="2400" b="1" dirty="0"/>
              <a:t>年</a:t>
            </a:r>
            <a:r>
              <a:rPr lang="en-US" altLang="ja-JP" sz="2400" b="1" dirty="0"/>
              <a:t>4</a:t>
            </a:r>
            <a:r>
              <a:rPr lang="ja-JP" altLang="en-US" sz="2400" b="1" dirty="0"/>
              <a:t>月より「ジャパン・</a:t>
            </a:r>
            <a:r>
              <a:rPr lang="en-US" altLang="ja-JP" sz="2400" b="1" dirty="0"/>
              <a:t>e</a:t>
            </a:r>
            <a:r>
              <a:rPr lang="ja-JP" altLang="en-US" sz="2400" b="1" dirty="0"/>
              <a:t>スポーツ・プロライセンス」発行のための予選大会を開始します。これにより史上初の「</a:t>
            </a:r>
            <a:r>
              <a:rPr lang="ja-JP" altLang="en-US" sz="2400" b="1" dirty="0">
                <a:solidFill>
                  <a:srgbClr val="FF0000"/>
                </a:solidFill>
              </a:rPr>
              <a:t>プロ</a:t>
            </a:r>
            <a:r>
              <a:rPr lang="en-US" altLang="ja-JP" sz="2400" b="1" dirty="0">
                <a:solidFill>
                  <a:srgbClr val="FF0000"/>
                </a:solidFill>
              </a:rPr>
              <a:t>e</a:t>
            </a:r>
            <a:r>
              <a:rPr lang="ja-JP" altLang="en-US" sz="2400" b="1" dirty="0">
                <a:solidFill>
                  <a:srgbClr val="FF0000"/>
                </a:solidFill>
              </a:rPr>
              <a:t>棋士</a:t>
            </a:r>
            <a:r>
              <a:rPr lang="ja-JP" altLang="en-US" sz="2400" b="1" dirty="0"/>
              <a:t>」が誕生します。</a:t>
            </a:r>
          </a:p>
          <a:p>
            <a:r>
              <a:rPr lang="ja-JP" altLang="en-US" sz="2400" b="1" dirty="0"/>
              <a:t>そのプロライセンス認定大会に弊社社員であり日本将棋連盟プロ棋士の星野良生五段が参戦し、プロ</a:t>
            </a:r>
            <a:r>
              <a:rPr lang="en-US" altLang="ja-JP" sz="2400" b="1" dirty="0"/>
              <a:t>e</a:t>
            </a:r>
            <a:r>
              <a:rPr lang="ja-JP" altLang="en-US" sz="2400" b="1" dirty="0"/>
              <a:t>棋士を目指します。</a:t>
            </a:r>
          </a:p>
        </p:txBody>
      </p:sp>
      <p:pic>
        <p:nvPicPr>
          <p:cNvPr id="8" name="コンテンツ プレースホルダー 4">
            <a:extLst>
              <a:ext uri="{FF2B5EF4-FFF2-40B4-BE49-F238E27FC236}">
                <a16:creationId xmlns:a16="http://schemas.microsoft.com/office/drawing/2014/main" xmlns="" id="{8DE397D0-5B2F-4BF6-B067-5B4700AB65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10356" y="3003549"/>
            <a:ext cx="1944564" cy="2594288"/>
          </a:xfrm>
          <a:prstGeom prst="rect">
            <a:avLst/>
          </a:prstGeom>
          <a:ln w="44450">
            <a:solidFill>
              <a:schemeClr val="bg1"/>
            </a:solidFill>
          </a:ln>
        </p:spPr>
      </p:pic>
      <p:sp>
        <p:nvSpPr>
          <p:cNvPr id="9" name="テキスト ボックス 8">
            <a:extLst>
              <a:ext uri="{FF2B5EF4-FFF2-40B4-BE49-F238E27FC236}">
                <a16:creationId xmlns:a16="http://schemas.microsoft.com/office/drawing/2014/main" xmlns="" id="{DA3E8EDD-77CE-4E96-92C8-5ED5EB1185DE}"/>
              </a:ext>
            </a:extLst>
          </p:cNvPr>
          <p:cNvSpPr txBox="1"/>
          <p:nvPr/>
        </p:nvSpPr>
        <p:spPr>
          <a:xfrm>
            <a:off x="9993575" y="5706260"/>
            <a:ext cx="1761345" cy="369332"/>
          </a:xfrm>
          <a:prstGeom prst="rect">
            <a:avLst/>
          </a:prstGeom>
          <a:noFill/>
        </p:spPr>
        <p:txBody>
          <a:bodyPr wrap="square">
            <a:spAutoFit/>
          </a:bodyPr>
          <a:lstStyle/>
          <a:p>
            <a:r>
              <a:rPr lang="ja-JP" altLang="en-US" b="1" dirty="0"/>
              <a:t>星野良生五段</a:t>
            </a:r>
          </a:p>
        </p:txBody>
      </p:sp>
    </p:spTree>
    <p:extLst>
      <p:ext uri="{BB962C8B-B14F-4D97-AF65-F5344CB8AC3E}">
        <p14:creationId xmlns:p14="http://schemas.microsoft.com/office/powerpoint/2010/main" val="3392826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xmlns="" id="{6053E959-FD2E-444F-915B-50F28587688A}"/>
              </a:ext>
            </a:extLst>
          </p:cNvPr>
          <p:cNvSpPr>
            <a:spLocks noGrp="1"/>
          </p:cNvSpPr>
          <p:nvPr>
            <p:ph idx="1"/>
          </p:nvPr>
        </p:nvSpPr>
        <p:spPr>
          <a:xfrm>
            <a:off x="231763" y="4557208"/>
            <a:ext cx="11728474" cy="1643568"/>
          </a:xfrm>
        </p:spPr>
        <p:txBody>
          <a:bodyPr>
            <a:normAutofit/>
          </a:bodyPr>
          <a:lstStyle/>
          <a:p>
            <a:pPr marL="64770" indent="0" algn="ctr">
              <a:lnSpc>
                <a:spcPts val="3000"/>
              </a:lnSpc>
              <a:spcBef>
                <a:spcPts val="0"/>
              </a:spcBef>
              <a:buNone/>
            </a:pPr>
            <a:r>
              <a:rPr lang="en-US" altLang="ja-JP" sz="2400" b="1" kern="100" spc="-150" dirty="0">
                <a:effectLst/>
                <a:latin typeface="+mn-ea"/>
                <a:cs typeface="Times New Roman" panose="02020603050405020304" pitchFamily="18" charset="0"/>
              </a:rPr>
              <a:t>4</a:t>
            </a:r>
            <a:r>
              <a:rPr lang="ja-JP" altLang="en-US" sz="2400" b="1" kern="100" spc="-150" dirty="0">
                <a:effectLst/>
                <a:latin typeface="+mn-ea"/>
                <a:cs typeface="Times New Roman" panose="02020603050405020304" pitchFamily="18" charset="0"/>
              </a:rPr>
              <a:t>月から</a:t>
            </a:r>
            <a:r>
              <a:rPr lang="en-US" altLang="ja-JP" sz="2400" b="1" kern="100" spc="-150" dirty="0">
                <a:effectLst/>
                <a:latin typeface="+mn-ea"/>
                <a:cs typeface="Times New Roman" panose="02020603050405020304" pitchFamily="18" charset="0"/>
              </a:rPr>
              <a:t>8</a:t>
            </a:r>
            <a:r>
              <a:rPr lang="ja-JP" altLang="ja-JP" sz="2400" b="1" kern="100" spc="-150" dirty="0">
                <a:effectLst/>
                <a:latin typeface="+mn-ea"/>
                <a:cs typeface="Times New Roman" panose="02020603050405020304" pitchFamily="18" charset="0"/>
              </a:rPr>
              <a:t>月まで予選大会を行い、</a:t>
            </a:r>
            <a:r>
              <a:rPr lang="en-US" altLang="ja-JP" sz="2400" b="1" kern="100" spc="-150" dirty="0">
                <a:effectLst/>
                <a:latin typeface="+mn-ea"/>
                <a:cs typeface="Times New Roman" panose="02020603050405020304" pitchFamily="18" charset="0"/>
              </a:rPr>
              <a:t>4</a:t>
            </a:r>
            <a:r>
              <a:rPr lang="ja-JP" altLang="ja-JP" sz="2400" b="1" kern="100" spc="-150" dirty="0">
                <a:effectLst/>
                <a:latin typeface="+mn-ea"/>
                <a:cs typeface="Times New Roman" panose="02020603050405020304" pitchFamily="18" charset="0"/>
              </a:rPr>
              <a:t>名程度に初めてのプロライセンスを発行します。</a:t>
            </a:r>
          </a:p>
          <a:p>
            <a:pPr marL="64770" indent="0" algn="ctr">
              <a:lnSpc>
                <a:spcPts val="3000"/>
              </a:lnSpc>
              <a:spcBef>
                <a:spcPts val="0"/>
              </a:spcBef>
              <a:buNone/>
            </a:pPr>
            <a:r>
              <a:rPr lang="ja-JP" altLang="ja-JP" sz="2400" b="1" kern="100" spc="-150" dirty="0">
                <a:effectLst/>
                <a:latin typeface="+mn-ea"/>
                <a:cs typeface="Times New Roman" panose="02020603050405020304" pitchFamily="18" charset="0"/>
              </a:rPr>
              <a:t>その直後、</a:t>
            </a:r>
            <a:r>
              <a:rPr lang="ja-JP" altLang="en-US" sz="2400" b="1" kern="100" spc="-150" dirty="0">
                <a:effectLst/>
                <a:latin typeface="+mn-ea"/>
                <a:cs typeface="Times New Roman" panose="02020603050405020304" pitchFamily="18" charset="0"/>
              </a:rPr>
              <a:t>中部テレコミュニケーション株式会社をメインスポンサーとした</a:t>
            </a:r>
            <a:endParaRPr lang="en-US" altLang="ja-JP" sz="2400" b="1" kern="100" spc="-150" dirty="0">
              <a:effectLst/>
              <a:latin typeface="+mn-ea"/>
              <a:cs typeface="Times New Roman" panose="02020603050405020304" pitchFamily="18" charset="0"/>
            </a:endParaRPr>
          </a:p>
          <a:p>
            <a:pPr marL="64770" indent="0" algn="ctr">
              <a:lnSpc>
                <a:spcPts val="3000"/>
              </a:lnSpc>
              <a:spcBef>
                <a:spcPts val="0"/>
              </a:spcBef>
              <a:buNone/>
            </a:pPr>
            <a:r>
              <a:rPr lang="ja-JP" altLang="ja-JP" sz="2400" b="1" kern="100" spc="-150" dirty="0">
                <a:effectLst/>
                <a:latin typeface="+mn-ea"/>
                <a:cs typeface="Times New Roman" panose="02020603050405020304" pitchFamily="18" charset="0"/>
              </a:rPr>
              <a:t>第</a:t>
            </a:r>
            <a:r>
              <a:rPr lang="en-US" altLang="ja-JP" sz="2400" b="1" kern="100" spc="-150" dirty="0">
                <a:effectLst/>
                <a:latin typeface="+mn-ea"/>
                <a:cs typeface="Times New Roman" panose="02020603050405020304" pitchFamily="18" charset="0"/>
              </a:rPr>
              <a:t>1</a:t>
            </a:r>
            <a:r>
              <a:rPr lang="ja-JP" altLang="ja-JP" sz="2400" b="1" kern="100" spc="-150" dirty="0">
                <a:effectLst/>
                <a:latin typeface="+mn-ea"/>
                <a:cs typeface="Times New Roman" panose="02020603050405020304" pitchFamily="18" charset="0"/>
              </a:rPr>
              <a:t>回のタイトル戦を</a:t>
            </a:r>
            <a:r>
              <a:rPr lang="en-US" altLang="ja-JP" sz="2400" b="1" kern="100" spc="-150" dirty="0">
                <a:effectLst/>
                <a:latin typeface="+mn-ea"/>
                <a:cs typeface="Times New Roman" panose="02020603050405020304" pitchFamily="18" charset="0"/>
              </a:rPr>
              <a:t>8</a:t>
            </a:r>
            <a:r>
              <a:rPr lang="ja-JP" altLang="ja-JP" sz="2400" b="1" kern="100" spc="-150" dirty="0">
                <a:effectLst/>
                <a:latin typeface="+mn-ea"/>
                <a:cs typeface="Times New Roman" panose="02020603050405020304" pitchFamily="18" charset="0"/>
              </a:rPr>
              <a:t>月に開催します。</a:t>
            </a:r>
            <a:endParaRPr lang="en-US" altLang="ja-JP" sz="2400" b="1" kern="100" spc="-150" dirty="0">
              <a:effectLst/>
              <a:latin typeface="+mn-ea"/>
              <a:cs typeface="Times New Roman" panose="02020603050405020304" pitchFamily="18" charset="0"/>
            </a:endParaRPr>
          </a:p>
          <a:p>
            <a:pPr marL="64770" indent="0" algn="ctr">
              <a:lnSpc>
                <a:spcPts val="3000"/>
              </a:lnSpc>
              <a:spcBef>
                <a:spcPts val="0"/>
              </a:spcBef>
              <a:buNone/>
            </a:pPr>
            <a:r>
              <a:rPr lang="ja-JP" altLang="ja-JP" sz="2400" b="1" kern="100" spc="-150" dirty="0">
                <a:effectLst/>
                <a:latin typeface="+mn-ea"/>
                <a:cs typeface="Times New Roman" panose="02020603050405020304" pitchFamily="18" charset="0"/>
              </a:rPr>
              <a:t>詳細は決まり次第またお知らせいたします。</a:t>
            </a:r>
          </a:p>
        </p:txBody>
      </p:sp>
      <p:pic>
        <p:nvPicPr>
          <p:cNvPr id="8" name="図 7">
            <a:extLst>
              <a:ext uri="{FF2B5EF4-FFF2-40B4-BE49-F238E27FC236}">
                <a16:creationId xmlns:a16="http://schemas.microsoft.com/office/drawing/2014/main" xmlns="" id="{44E82DF7-2504-4FB1-8577-0D29BD2FB82A}"/>
              </a:ext>
            </a:extLst>
          </p:cNvPr>
          <p:cNvPicPr>
            <a:picLocks noChangeAspect="1"/>
          </p:cNvPicPr>
          <p:nvPr/>
        </p:nvPicPr>
        <p:blipFill rotWithShape="1">
          <a:blip r:embed="rId3">
            <a:extLst>
              <a:ext uri="{28A0092B-C50C-407E-A947-70E740481C1C}">
                <a14:useLocalDpi xmlns:a14="http://schemas.microsoft.com/office/drawing/2010/main" val="0"/>
              </a:ext>
            </a:extLst>
          </a:blip>
          <a:srcRect b="38948"/>
          <a:stretch/>
        </p:blipFill>
        <p:spPr>
          <a:xfrm>
            <a:off x="1091519" y="267808"/>
            <a:ext cx="9696141" cy="4186989"/>
          </a:xfrm>
          <a:prstGeom prst="rect">
            <a:avLst/>
          </a:prstGeom>
        </p:spPr>
      </p:pic>
      <p:sp>
        <p:nvSpPr>
          <p:cNvPr id="7" name="正方形/長方形 6">
            <a:extLst>
              <a:ext uri="{FF2B5EF4-FFF2-40B4-BE49-F238E27FC236}">
                <a16:creationId xmlns:a16="http://schemas.microsoft.com/office/drawing/2014/main" xmlns="" id="{F154A18B-FFE0-464D-9EF8-DDB407626FFF}"/>
              </a:ext>
            </a:extLst>
          </p:cNvPr>
          <p:cNvSpPr/>
          <p:nvPr/>
        </p:nvSpPr>
        <p:spPr>
          <a:xfrm>
            <a:off x="1091519" y="3600450"/>
            <a:ext cx="9696141" cy="1013453"/>
          </a:xfrm>
          <a:prstGeom prst="rect">
            <a:avLst/>
          </a:prstGeom>
          <a:gradFill>
            <a:gsLst>
              <a:gs pos="0">
                <a:schemeClr val="accent1">
                  <a:lumMod val="26000"/>
                  <a:lumOff val="74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a:extLst>
              <a:ext uri="{FF2B5EF4-FFF2-40B4-BE49-F238E27FC236}">
                <a16:creationId xmlns:a16="http://schemas.microsoft.com/office/drawing/2014/main" xmlns="" id="{887DEB1F-71D6-4B3A-A3FB-4F3EBCDA22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6446" y="3834975"/>
            <a:ext cx="1610638" cy="660362"/>
          </a:xfrm>
          <a:prstGeom prst="rect">
            <a:avLst/>
          </a:prstGeom>
          <a:noFill/>
        </p:spPr>
      </p:pic>
      <p:sp>
        <p:nvSpPr>
          <p:cNvPr id="6" name="テキスト ボックス 5">
            <a:extLst>
              <a:ext uri="{FF2B5EF4-FFF2-40B4-BE49-F238E27FC236}">
                <a16:creationId xmlns:a16="http://schemas.microsoft.com/office/drawing/2014/main" xmlns="" id="{AA7E01ED-7E0C-498A-887E-614973653336}"/>
              </a:ext>
            </a:extLst>
          </p:cNvPr>
          <p:cNvSpPr txBox="1"/>
          <p:nvPr/>
        </p:nvSpPr>
        <p:spPr>
          <a:xfrm>
            <a:off x="6351472" y="4107920"/>
            <a:ext cx="2859671" cy="523220"/>
          </a:xfrm>
          <a:prstGeom prst="rect">
            <a:avLst/>
          </a:prstGeom>
          <a:noFill/>
        </p:spPr>
        <p:txBody>
          <a:bodyPr wrap="square" rtlCol="0">
            <a:spAutoFit/>
          </a:bodyPr>
          <a:lstStyle/>
          <a:p>
            <a:r>
              <a:rPr lang="en-US" altLang="ja-JP" sz="2800" b="1" dirty="0">
                <a:ln w="19050" cmpd="sng">
                  <a:solidFill>
                    <a:schemeClr val="tx1"/>
                  </a:solidFill>
                </a:ln>
                <a:solidFill>
                  <a:schemeClr val="bg1"/>
                </a:solidFill>
                <a:effectLst>
                  <a:outerShdw blurRad="38100" dist="38100" dir="2700000" algn="tl">
                    <a:srgbClr val="000000">
                      <a:alpha val="43137"/>
                    </a:srgbClr>
                  </a:outerShdw>
                </a:effectLst>
                <a:latin typeface="+mn-ea"/>
              </a:rPr>
              <a:t>presented by</a:t>
            </a:r>
            <a:endParaRPr kumimoji="1" lang="ja-JP" altLang="en-US" sz="2800" b="1" dirty="0">
              <a:ln w="19050" cmpd="sng">
                <a:solidFill>
                  <a:schemeClr val="tx1"/>
                </a:solidFill>
              </a:ln>
              <a:solidFill>
                <a:schemeClr val="bg1"/>
              </a:solidFill>
              <a:effectLst>
                <a:outerShdw blurRad="38100" dist="38100" dir="2700000" algn="tl">
                  <a:srgbClr val="000000">
                    <a:alpha val="43137"/>
                  </a:srgbClr>
                </a:outerShdw>
              </a:effectLst>
              <a:latin typeface="+mn-ea"/>
            </a:endParaRPr>
          </a:p>
        </p:txBody>
      </p:sp>
    </p:spTree>
    <p:extLst>
      <p:ext uri="{BB962C8B-B14F-4D97-AF65-F5344CB8AC3E}">
        <p14:creationId xmlns:p14="http://schemas.microsoft.com/office/powerpoint/2010/main" val="1584795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3EBD20D4-805C-4092-A6D3-9CFFDBFB51C6}"/>
              </a:ext>
            </a:extLst>
          </p:cNvPr>
          <p:cNvSpPr>
            <a:spLocks noGrp="1"/>
          </p:cNvSpPr>
          <p:nvPr>
            <p:ph type="title"/>
          </p:nvPr>
        </p:nvSpPr>
        <p:spPr>
          <a:xfrm>
            <a:off x="802541" y="669561"/>
            <a:ext cx="10980487" cy="1320800"/>
          </a:xfrm>
        </p:spPr>
        <p:txBody>
          <a:bodyPr/>
          <a:lstStyle/>
          <a:p>
            <a:r>
              <a:rPr kumimoji="1" lang="ja-JP" altLang="en-US" b="1" dirty="0">
                <a:solidFill>
                  <a:srgbClr val="FF0000"/>
                </a:solidFill>
              </a:rPr>
              <a:t>岐阜県での</a:t>
            </a:r>
            <a:r>
              <a:rPr kumimoji="1" lang="en-US" altLang="ja-JP" b="1" dirty="0">
                <a:solidFill>
                  <a:srgbClr val="FF0000"/>
                </a:solidFill>
              </a:rPr>
              <a:t>e</a:t>
            </a:r>
            <a:r>
              <a:rPr kumimoji="1" lang="ja-JP" altLang="en-US" b="1" dirty="0">
                <a:solidFill>
                  <a:srgbClr val="FF0000"/>
                </a:solidFill>
              </a:rPr>
              <a:t>スポーツ普及を支援</a:t>
            </a:r>
          </a:p>
        </p:txBody>
      </p:sp>
      <p:sp>
        <p:nvSpPr>
          <p:cNvPr id="3" name="コンテンツ プレースホルダー 2">
            <a:extLst>
              <a:ext uri="{FF2B5EF4-FFF2-40B4-BE49-F238E27FC236}">
                <a16:creationId xmlns:a16="http://schemas.microsoft.com/office/drawing/2014/main" xmlns="" id="{4F2FAB5B-0EF2-41A7-A596-D5A4E6ED63FA}"/>
              </a:ext>
            </a:extLst>
          </p:cNvPr>
          <p:cNvSpPr>
            <a:spLocks noGrp="1"/>
          </p:cNvSpPr>
          <p:nvPr>
            <p:ph idx="1"/>
          </p:nvPr>
        </p:nvSpPr>
        <p:spPr>
          <a:xfrm>
            <a:off x="521376" y="1685354"/>
            <a:ext cx="6878658" cy="5463167"/>
          </a:xfrm>
        </p:spPr>
        <p:txBody>
          <a:bodyPr>
            <a:normAutofit/>
          </a:bodyPr>
          <a:lstStyle/>
          <a:p>
            <a:pPr marL="0" indent="0">
              <a:lnSpc>
                <a:spcPct val="150000"/>
              </a:lnSpc>
              <a:buNone/>
            </a:pPr>
            <a:r>
              <a:rPr kumimoji="1" lang="en-US" altLang="ja-JP" sz="2400" b="1" dirty="0"/>
              <a:t>e</a:t>
            </a:r>
            <a:r>
              <a:rPr kumimoji="1" lang="ja-JP" altLang="en-US" sz="2400" b="1" dirty="0"/>
              <a:t>スポーツ普及支援活動の一環として、高校の</a:t>
            </a:r>
            <a:r>
              <a:rPr kumimoji="1" lang="en-US" altLang="ja-JP" sz="2400" b="1" dirty="0"/>
              <a:t>e</a:t>
            </a:r>
            <a:r>
              <a:rPr kumimoji="1" lang="ja-JP" altLang="en-US" sz="2400" b="1" dirty="0"/>
              <a:t>スポーツ部にタイトルの提供を開始いたします。まずは</a:t>
            </a:r>
          </a:p>
          <a:p>
            <a:pPr marL="0" indent="0">
              <a:lnSpc>
                <a:spcPct val="150000"/>
              </a:lnSpc>
              <a:buNone/>
            </a:pPr>
            <a:r>
              <a:rPr kumimoji="1" lang="ja-JP" altLang="en-US" sz="2400" b="1" dirty="0"/>
              <a:t>岐阜県内の高校</a:t>
            </a:r>
            <a:r>
              <a:rPr kumimoji="1" lang="en-US" altLang="ja-JP" sz="2400" b="1" dirty="0"/>
              <a:t>e</a:t>
            </a:r>
            <a:r>
              <a:rPr kumimoji="1" lang="ja-JP" altLang="en-US" sz="2400" b="1" dirty="0"/>
              <a:t>スポーツ部には無償で提供し岐</a:t>
            </a:r>
          </a:p>
          <a:p>
            <a:pPr marL="0" indent="0">
              <a:lnSpc>
                <a:spcPct val="150000"/>
              </a:lnSpc>
              <a:buNone/>
            </a:pPr>
            <a:r>
              <a:rPr kumimoji="1" lang="ja-JP" altLang="en-US" sz="2400" b="1" dirty="0"/>
              <a:t>阜県</a:t>
            </a:r>
            <a:r>
              <a:rPr kumimoji="1" lang="en-US" altLang="ja-JP" sz="2400" b="1" dirty="0"/>
              <a:t>e</a:t>
            </a:r>
            <a:r>
              <a:rPr kumimoji="1" lang="ja-JP" altLang="en-US" sz="2400" b="1" dirty="0"/>
              <a:t>スポーツ連合と共に岐阜県での</a:t>
            </a:r>
            <a:r>
              <a:rPr kumimoji="1" lang="en-US" altLang="ja-JP" sz="2400" b="1" dirty="0"/>
              <a:t>e</a:t>
            </a:r>
            <a:r>
              <a:rPr kumimoji="1" lang="ja-JP" altLang="en-US" sz="2400" b="1" dirty="0"/>
              <a:t>スポーツ</a:t>
            </a:r>
          </a:p>
          <a:p>
            <a:pPr marL="0" indent="0">
              <a:lnSpc>
                <a:spcPct val="150000"/>
              </a:lnSpc>
              <a:buNone/>
            </a:pPr>
            <a:r>
              <a:rPr kumimoji="1" lang="ja-JP" altLang="en-US" sz="2400" b="1" dirty="0"/>
              <a:t>普及を支援します。</a:t>
            </a:r>
          </a:p>
        </p:txBody>
      </p:sp>
      <p:sp>
        <p:nvSpPr>
          <p:cNvPr id="14" name="テキスト ボックス 13">
            <a:extLst>
              <a:ext uri="{FF2B5EF4-FFF2-40B4-BE49-F238E27FC236}">
                <a16:creationId xmlns:a16="http://schemas.microsoft.com/office/drawing/2014/main" xmlns="" id="{F7A5C9DE-15E4-42D8-92A3-DD45FDFD3E49}"/>
              </a:ext>
            </a:extLst>
          </p:cNvPr>
          <p:cNvSpPr txBox="1"/>
          <p:nvPr/>
        </p:nvSpPr>
        <p:spPr>
          <a:xfrm>
            <a:off x="8038079" y="5195676"/>
            <a:ext cx="3155031" cy="523220"/>
          </a:xfrm>
          <a:prstGeom prst="rect">
            <a:avLst/>
          </a:prstGeom>
          <a:noFill/>
        </p:spPr>
        <p:txBody>
          <a:bodyPr wrap="none" rtlCol="0">
            <a:spAutoFit/>
          </a:bodyPr>
          <a:lstStyle/>
          <a:p>
            <a:pPr algn="ctr"/>
            <a:r>
              <a:rPr kumimoji="1" lang="ja-JP" altLang="en-US" sz="1400" b="1" dirty="0"/>
              <a:t>岐阜市柳ヶ瀬で開催された</a:t>
            </a:r>
            <a:endParaRPr kumimoji="1" lang="en-US" altLang="ja-JP" sz="1400" b="1" dirty="0"/>
          </a:p>
          <a:p>
            <a:pPr algn="ctr"/>
            <a:r>
              <a:rPr kumimoji="1" lang="ja-JP" altLang="en-US" sz="1400" b="1" dirty="0"/>
              <a:t>「柳ヶ瀬</a:t>
            </a:r>
            <a:r>
              <a:rPr kumimoji="1" lang="en-US" altLang="ja-JP" sz="1400" b="1" dirty="0"/>
              <a:t>e</a:t>
            </a:r>
            <a:r>
              <a:rPr kumimoji="1" lang="ja-JP" altLang="en-US" sz="1400" b="1" dirty="0"/>
              <a:t>スポーツフェスティバル」</a:t>
            </a:r>
          </a:p>
        </p:txBody>
      </p:sp>
      <p:pic>
        <p:nvPicPr>
          <p:cNvPr id="5" name="図 4">
            <a:extLst>
              <a:ext uri="{FF2B5EF4-FFF2-40B4-BE49-F238E27FC236}">
                <a16:creationId xmlns:a16="http://schemas.microsoft.com/office/drawing/2014/main" xmlns="" id="{59DCBBB5-D69E-4F76-BB05-96910508534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5027"/>
          <a:stretch/>
        </p:blipFill>
        <p:spPr>
          <a:xfrm rot="5400000">
            <a:off x="7818322" y="1600475"/>
            <a:ext cx="3594546" cy="3595856"/>
          </a:xfrm>
          <a:prstGeom prst="rect">
            <a:avLst/>
          </a:prstGeom>
        </p:spPr>
      </p:pic>
    </p:spTree>
    <p:extLst>
      <p:ext uri="{BB962C8B-B14F-4D97-AF65-F5344CB8AC3E}">
        <p14:creationId xmlns:p14="http://schemas.microsoft.com/office/powerpoint/2010/main" val="1467174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F06D6281-B77D-4687-8597-EB79692F0C7B}"/>
              </a:ext>
            </a:extLst>
          </p:cNvPr>
          <p:cNvSpPr>
            <a:spLocks noGrp="1"/>
          </p:cNvSpPr>
          <p:nvPr>
            <p:ph type="title"/>
          </p:nvPr>
        </p:nvSpPr>
        <p:spPr>
          <a:xfrm>
            <a:off x="481258" y="592904"/>
            <a:ext cx="4599204" cy="1320800"/>
          </a:xfrm>
        </p:spPr>
        <p:txBody>
          <a:bodyPr/>
          <a:lstStyle/>
          <a:p>
            <a:r>
              <a:rPr kumimoji="1" lang="ja-JP" altLang="en-US" b="1" dirty="0">
                <a:solidFill>
                  <a:srgbClr val="FF0000"/>
                </a:solidFill>
              </a:rPr>
              <a:t>全国の大会支援</a:t>
            </a:r>
          </a:p>
        </p:txBody>
      </p:sp>
      <p:graphicFrame>
        <p:nvGraphicFramePr>
          <p:cNvPr id="4" name="コンテンツ プレースホルダー 3">
            <a:extLst>
              <a:ext uri="{FF2B5EF4-FFF2-40B4-BE49-F238E27FC236}">
                <a16:creationId xmlns:a16="http://schemas.microsoft.com/office/drawing/2014/main" xmlns="" id="{BECA1B89-1147-4E51-B05F-DF3F3949D797}"/>
              </a:ext>
            </a:extLst>
          </p:cNvPr>
          <p:cNvGraphicFramePr>
            <a:graphicFrameLocks noGrp="1"/>
          </p:cNvGraphicFramePr>
          <p:nvPr>
            <p:ph idx="1"/>
            <p:extLst>
              <p:ext uri="{D42A27DB-BD31-4B8C-83A1-F6EECF244321}">
                <p14:modId xmlns:p14="http://schemas.microsoft.com/office/powerpoint/2010/main" val="2266644613"/>
              </p:ext>
            </p:extLst>
          </p:nvPr>
        </p:nvGraphicFramePr>
        <p:xfrm>
          <a:off x="6231963" y="749508"/>
          <a:ext cx="5687321" cy="5606320"/>
        </p:xfrm>
        <a:graphic>
          <a:graphicData uri="http://schemas.openxmlformats.org/drawingml/2006/table">
            <a:tbl>
              <a:tblPr firstRow="1" firstCol="1" bandRow="1">
                <a:tableStyleId>{5C22544A-7EE6-4342-B048-85BDC9FD1C3A}</a:tableStyleId>
              </a:tblPr>
              <a:tblGrid>
                <a:gridCol w="858385">
                  <a:extLst>
                    <a:ext uri="{9D8B030D-6E8A-4147-A177-3AD203B41FA5}">
                      <a16:colId xmlns:a16="http://schemas.microsoft.com/office/drawing/2014/main" xmlns="" val="3905016815"/>
                    </a:ext>
                  </a:extLst>
                </a:gridCol>
                <a:gridCol w="1948721">
                  <a:extLst>
                    <a:ext uri="{9D8B030D-6E8A-4147-A177-3AD203B41FA5}">
                      <a16:colId xmlns:a16="http://schemas.microsoft.com/office/drawing/2014/main" xmlns="" val="4010052942"/>
                    </a:ext>
                  </a:extLst>
                </a:gridCol>
                <a:gridCol w="2880215">
                  <a:extLst>
                    <a:ext uri="{9D8B030D-6E8A-4147-A177-3AD203B41FA5}">
                      <a16:colId xmlns:a16="http://schemas.microsoft.com/office/drawing/2014/main" xmlns="" val="2874091268"/>
                    </a:ext>
                  </a:extLst>
                </a:gridCol>
              </a:tblGrid>
              <a:tr h="457432">
                <a:tc>
                  <a:txBody>
                    <a:bodyPr/>
                    <a:lstStyle/>
                    <a:p>
                      <a:pPr algn="ctr"/>
                      <a:r>
                        <a:rPr lang="ja-JP" sz="1800" b="1" kern="0" dirty="0">
                          <a:effectLst/>
                        </a:rPr>
                        <a:t>段級</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資格</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昇級・昇段条件</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1742917825"/>
                  </a:ext>
                </a:extLst>
              </a:tr>
              <a:tr h="411689">
                <a:tc>
                  <a:txBody>
                    <a:bodyPr/>
                    <a:lstStyle/>
                    <a:p>
                      <a:pPr algn="ctr"/>
                      <a:r>
                        <a:rPr lang="en-US" sz="1800" b="1" kern="0" dirty="0">
                          <a:effectLst/>
                        </a:rPr>
                        <a:t>10</a:t>
                      </a:r>
                      <a:r>
                        <a:rPr lang="ja-JP" sz="1800" b="1" kern="0" dirty="0">
                          <a:effectLst/>
                        </a:rPr>
                        <a:t>級</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アマ</a:t>
                      </a:r>
                      <a:r>
                        <a:rPr lang="en-US" sz="1800" b="1" kern="0" dirty="0">
                          <a:effectLst/>
                        </a:rPr>
                        <a:t>e</a:t>
                      </a:r>
                      <a:r>
                        <a:rPr lang="ja-JP" sz="1800" b="1" kern="0" dirty="0">
                          <a:effectLst/>
                        </a:rPr>
                        <a:t>棋士</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600" b="1" kern="0" dirty="0">
                          <a:effectLst/>
                        </a:rPr>
                        <a:t>公認ポイント大会参加</a:t>
                      </a:r>
                      <a:endParaRPr lang="ja-JP" sz="16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14241995"/>
                  </a:ext>
                </a:extLst>
              </a:tr>
              <a:tr h="363301">
                <a:tc>
                  <a:txBody>
                    <a:bodyPr/>
                    <a:lstStyle/>
                    <a:p>
                      <a:pPr algn="ctr"/>
                      <a:r>
                        <a:rPr lang="en-US" sz="1800" b="1" kern="0" dirty="0">
                          <a:effectLst/>
                        </a:rPr>
                        <a:t>9</a:t>
                      </a:r>
                      <a:r>
                        <a:rPr lang="ja-JP" sz="1800" b="1" kern="0" dirty="0">
                          <a:effectLst/>
                        </a:rPr>
                        <a:t>級</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r>
                        <a:rPr lang="ja-JP" altLang="en-US" sz="1800" b="1" kern="0" dirty="0">
                          <a:effectLst/>
                        </a:rPr>
                        <a:t>累積ポイント</a:t>
                      </a:r>
                      <a:r>
                        <a:rPr lang="en-US" sz="1800" b="1" kern="0" dirty="0">
                          <a:effectLst/>
                        </a:rPr>
                        <a:t>10</a:t>
                      </a:r>
                      <a:r>
                        <a:rPr lang="en-US" altLang="ja-JP" sz="1800" b="1" kern="0" dirty="0">
                          <a:effectLst/>
                        </a:rPr>
                        <a:t>pt</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2321949877"/>
                  </a:ext>
                </a:extLst>
              </a:tr>
              <a:tr h="363301">
                <a:tc>
                  <a:txBody>
                    <a:bodyPr/>
                    <a:lstStyle/>
                    <a:p>
                      <a:pPr algn="ctr"/>
                      <a:r>
                        <a:rPr lang="en-US" sz="1800" b="1" kern="0">
                          <a:effectLst/>
                        </a:rPr>
                        <a:t>8</a:t>
                      </a:r>
                      <a:r>
                        <a:rPr lang="ja-JP" sz="1800" b="1" kern="0">
                          <a:effectLst/>
                        </a:rPr>
                        <a:t>級</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r>
                        <a:rPr lang="ja-JP" altLang="en-US" sz="1800" b="1" kern="0" dirty="0">
                          <a:effectLst/>
                        </a:rPr>
                        <a:t>累積ポイント</a:t>
                      </a:r>
                      <a:r>
                        <a:rPr lang="en-US" sz="1800" b="1" kern="0" dirty="0">
                          <a:effectLst/>
                        </a:rPr>
                        <a:t>20</a:t>
                      </a:r>
                      <a:r>
                        <a:rPr lang="en-US" altLang="ja-JP" sz="1800" b="1" kern="0" dirty="0">
                          <a:effectLst/>
                        </a:rPr>
                        <a:t>pt</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1026131451"/>
                  </a:ext>
                </a:extLst>
              </a:tr>
              <a:tr h="363301">
                <a:tc>
                  <a:txBody>
                    <a:bodyPr/>
                    <a:lstStyle/>
                    <a:p>
                      <a:pPr algn="ctr"/>
                      <a:r>
                        <a:rPr lang="en-US" sz="1800" b="1" kern="0">
                          <a:effectLst/>
                        </a:rPr>
                        <a:t>7</a:t>
                      </a:r>
                      <a:r>
                        <a:rPr lang="ja-JP" sz="1800" b="1" kern="0">
                          <a:effectLst/>
                        </a:rPr>
                        <a:t>級</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indent="133350" algn="ctr"/>
                      <a:r>
                        <a:rPr lang="ja-JP" altLang="en-US" sz="1800" b="1" kern="0" dirty="0">
                          <a:effectLst/>
                        </a:rPr>
                        <a:t>累積ポイント</a:t>
                      </a:r>
                      <a:r>
                        <a:rPr lang="en-US" sz="1800" b="1" kern="0" dirty="0">
                          <a:effectLst/>
                        </a:rPr>
                        <a:t>30</a:t>
                      </a:r>
                      <a:r>
                        <a:rPr lang="en-US" altLang="ja-JP" sz="1800" b="1" kern="0" dirty="0">
                          <a:effectLst/>
                        </a:rPr>
                        <a:t>pt</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3117474958"/>
                  </a:ext>
                </a:extLst>
              </a:tr>
              <a:tr h="363301">
                <a:tc>
                  <a:txBody>
                    <a:bodyPr/>
                    <a:lstStyle/>
                    <a:p>
                      <a:pPr algn="ctr"/>
                      <a:r>
                        <a:rPr lang="en-US" sz="1800" b="1" kern="0">
                          <a:effectLst/>
                        </a:rPr>
                        <a:t>6</a:t>
                      </a:r>
                      <a:r>
                        <a:rPr lang="ja-JP" sz="1800" b="1" kern="0">
                          <a:effectLst/>
                        </a:rPr>
                        <a:t>級</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r>
                        <a:rPr lang="ja-JP" altLang="en-US" sz="1800" b="1" kern="0" dirty="0">
                          <a:effectLst/>
                        </a:rPr>
                        <a:t>累積ポイント</a:t>
                      </a:r>
                      <a:r>
                        <a:rPr lang="en-US" sz="1800" b="1" kern="0" dirty="0">
                          <a:effectLst/>
                        </a:rPr>
                        <a:t>40</a:t>
                      </a:r>
                      <a:r>
                        <a:rPr lang="en-US" altLang="ja-JP" sz="1800" b="1" kern="0" dirty="0">
                          <a:effectLst/>
                        </a:rPr>
                        <a:t>pt</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2615948289"/>
                  </a:ext>
                </a:extLst>
              </a:tr>
              <a:tr h="363301">
                <a:tc>
                  <a:txBody>
                    <a:bodyPr/>
                    <a:lstStyle/>
                    <a:p>
                      <a:pPr algn="ctr"/>
                      <a:r>
                        <a:rPr lang="en-US" sz="1800" b="1" kern="0">
                          <a:effectLst/>
                        </a:rPr>
                        <a:t>5</a:t>
                      </a:r>
                      <a:r>
                        <a:rPr lang="ja-JP" sz="1800" b="1" kern="0">
                          <a:effectLst/>
                        </a:rPr>
                        <a:t>級</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r>
                        <a:rPr lang="ja-JP" altLang="en-US" sz="1800" b="1" kern="0" dirty="0">
                          <a:effectLst/>
                        </a:rPr>
                        <a:t>累積ポイント</a:t>
                      </a:r>
                      <a:r>
                        <a:rPr lang="en-US" sz="1800" b="1" kern="0" dirty="0">
                          <a:effectLst/>
                        </a:rPr>
                        <a:t>50</a:t>
                      </a:r>
                      <a:r>
                        <a:rPr lang="en-US" altLang="ja-JP" sz="1800" b="1" kern="0" dirty="0">
                          <a:effectLst/>
                        </a:rPr>
                        <a:t>pt</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1066714535"/>
                  </a:ext>
                </a:extLst>
              </a:tr>
              <a:tr h="363301">
                <a:tc>
                  <a:txBody>
                    <a:bodyPr/>
                    <a:lstStyle/>
                    <a:p>
                      <a:pPr algn="ctr"/>
                      <a:r>
                        <a:rPr lang="en-US" sz="1800" b="1" kern="0">
                          <a:effectLst/>
                        </a:rPr>
                        <a:t>4</a:t>
                      </a:r>
                      <a:r>
                        <a:rPr lang="ja-JP" sz="1800" b="1" kern="0">
                          <a:effectLst/>
                        </a:rPr>
                        <a:t>級</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r>
                        <a:rPr lang="ja-JP" altLang="en-US" sz="1800" b="1" kern="0" dirty="0">
                          <a:effectLst/>
                        </a:rPr>
                        <a:t>累積ポイント</a:t>
                      </a:r>
                      <a:r>
                        <a:rPr lang="en-US" sz="1800" b="1" kern="0" dirty="0">
                          <a:effectLst/>
                        </a:rPr>
                        <a:t>70</a:t>
                      </a:r>
                      <a:r>
                        <a:rPr lang="en-US" altLang="ja-JP" sz="1800" b="1" kern="0" dirty="0">
                          <a:effectLst/>
                        </a:rPr>
                        <a:t>pt</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2405575377"/>
                  </a:ext>
                </a:extLst>
              </a:tr>
              <a:tr h="363301">
                <a:tc>
                  <a:txBody>
                    <a:bodyPr/>
                    <a:lstStyle/>
                    <a:p>
                      <a:pPr algn="ctr"/>
                      <a:r>
                        <a:rPr lang="en-US" sz="1800" b="1" kern="0">
                          <a:effectLst/>
                        </a:rPr>
                        <a:t>3</a:t>
                      </a:r>
                      <a:r>
                        <a:rPr lang="ja-JP" sz="1800" b="1" kern="0">
                          <a:effectLst/>
                        </a:rPr>
                        <a:t>級</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r>
                        <a:rPr lang="ja-JP" altLang="en-US" sz="1800" b="1" kern="0" dirty="0">
                          <a:effectLst/>
                        </a:rPr>
                        <a:t>累積ポイント</a:t>
                      </a:r>
                      <a:r>
                        <a:rPr lang="en-US" sz="1800" b="1" kern="0" dirty="0">
                          <a:effectLst/>
                        </a:rPr>
                        <a:t>90</a:t>
                      </a:r>
                      <a:r>
                        <a:rPr lang="en-US" altLang="ja-JP" sz="1800" b="1" kern="0" dirty="0">
                          <a:effectLst/>
                        </a:rPr>
                        <a:t>pt</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509277794"/>
                  </a:ext>
                </a:extLst>
              </a:tr>
              <a:tr h="363301">
                <a:tc>
                  <a:txBody>
                    <a:bodyPr/>
                    <a:lstStyle/>
                    <a:p>
                      <a:pPr algn="ctr"/>
                      <a:r>
                        <a:rPr lang="en-US" sz="1800" b="1" kern="0">
                          <a:effectLst/>
                        </a:rPr>
                        <a:t>2</a:t>
                      </a:r>
                      <a:r>
                        <a:rPr lang="ja-JP" sz="1800" b="1" kern="0">
                          <a:effectLst/>
                        </a:rPr>
                        <a:t>級</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a:effectLst/>
                        </a:rPr>
                        <a:t>　</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r>
                        <a:rPr lang="ja-JP" altLang="en-US" sz="1800" b="1" kern="0" dirty="0">
                          <a:effectLst/>
                        </a:rPr>
                        <a:t>累積ポイント</a:t>
                      </a:r>
                      <a:r>
                        <a:rPr lang="en-US" sz="1800" b="1" kern="0" dirty="0">
                          <a:effectLst/>
                        </a:rPr>
                        <a:t>100</a:t>
                      </a:r>
                      <a:r>
                        <a:rPr lang="en-US" altLang="ja-JP" sz="1800" b="1" kern="0" dirty="0">
                          <a:effectLst/>
                        </a:rPr>
                        <a:t>pt</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1116512312"/>
                  </a:ext>
                </a:extLst>
              </a:tr>
              <a:tr h="363301">
                <a:tc>
                  <a:txBody>
                    <a:bodyPr/>
                    <a:lstStyle/>
                    <a:p>
                      <a:pPr algn="ctr"/>
                      <a:r>
                        <a:rPr lang="en-US" sz="1800" b="1" kern="0">
                          <a:effectLst/>
                        </a:rPr>
                        <a:t>1</a:t>
                      </a:r>
                      <a:r>
                        <a:rPr lang="ja-JP" sz="1800" b="1" kern="0">
                          <a:effectLst/>
                        </a:rPr>
                        <a:t>級</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a:effectLst/>
                        </a:rPr>
                        <a:t>　</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r>
                        <a:rPr lang="ja-JP" altLang="en-US" sz="1800" b="1" kern="0" dirty="0">
                          <a:effectLst/>
                        </a:rPr>
                        <a:t>累積ポイント</a:t>
                      </a:r>
                      <a:r>
                        <a:rPr lang="en-US" sz="1800" b="1" kern="0" dirty="0">
                          <a:effectLst/>
                        </a:rPr>
                        <a:t>120</a:t>
                      </a:r>
                      <a:r>
                        <a:rPr lang="en-US" altLang="ja-JP" sz="1800" b="1" kern="0" dirty="0">
                          <a:effectLst/>
                        </a:rPr>
                        <a:t>pt</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4144853164"/>
                  </a:ext>
                </a:extLst>
              </a:tr>
              <a:tr h="363301">
                <a:tc>
                  <a:txBody>
                    <a:bodyPr/>
                    <a:lstStyle/>
                    <a:p>
                      <a:pPr algn="ctr"/>
                      <a:r>
                        <a:rPr lang="ja-JP" sz="1800" b="1" kern="0">
                          <a:effectLst/>
                        </a:rPr>
                        <a:t>初段</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a:effectLst/>
                        </a:rPr>
                        <a:t>　</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r>
                        <a:rPr lang="ja-JP" altLang="en-US" sz="1800" b="1" kern="0" dirty="0">
                          <a:effectLst/>
                        </a:rPr>
                        <a:t>累積ポイント</a:t>
                      </a:r>
                      <a:r>
                        <a:rPr lang="en-US" sz="1800" b="1" kern="0" dirty="0">
                          <a:effectLst/>
                        </a:rPr>
                        <a:t>150</a:t>
                      </a:r>
                      <a:r>
                        <a:rPr lang="en-US" altLang="ja-JP" sz="1800" b="1" kern="0" dirty="0">
                          <a:effectLst/>
                        </a:rPr>
                        <a:t>pt</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3891342632"/>
                  </a:ext>
                </a:extLst>
              </a:tr>
              <a:tr h="363301">
                <a:tc>
                  <a:txBody>
                    <a:bodyPr/>
                    <a:lstStyle/>
                    <a:p>
                      <a:pPr algn="ctr"/>
                      <a:r>
                        <a:rPr lang="ja-JP" sz="1800" b="1" kern="0">
                          <a:effectLst/>
                        </a:rPr>
                        <a:t>二段</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a:effectLst/>
                        </a:rPr>
                        <a:t>　</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r>
                        <a:rPr lang="ja-JP" altLang="en-US" sz="1800" b="1" kern="0" dirty="0">
                          <a:effectLst/>
                        </a:rPr>
                        <a:t>累積ポイント</a:t>
                      </a:r>
                      <a:r>
                        <a:rPr lang="en-US" sz="1800" b="1" kern="0" dirty="0">
                          <a:effectLst/>
                        </a:rPr>
                        <a:t>180</a:t>
                      </a:r>
                      <a:r>
                        <a:rPr lang="en-US" altLang="ja-JP" sz="1800" b="1" kern="0" dirty="0">
                          <a:effectLst/>
                        </a:rPr>
                        <a:t>pt</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1983779045"/>
                  </a:ext>
                </a:extLst>
              </a:tr>
              <a:tr h="363301">
                <a:tc>
                  <a:txBody>
                    <a:bodyPr/>
                    <a:lstStyle/>
                    <a:p>
                      <a:pPr algn="ctr"/>
                      <a:r>
                        <a:rPr lang="ja-JP" sz="1800" b="1" kern="0">
                          <a:effectLst/>
                        </a:rPr>
                        <a:t>三段</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a:effectLst/>
                        </a:rPr>
                        <a:t>　</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1800" b="1" kern="0" dirty="0">
                          <a:effectLst/>
                        </a:rPr>
                        <a:t>　</a:t>
                      </a:r>
                      <a:r>
                        <a:rPr lang="ja-JP" altLang="en-US" sz="1800" b="1" kern="0" dirty="0">
                          <a:effectLst/>
                        </a:rPr>
                        <a:t>累積ポイント</a:t>
                      </a:r>
                      <a:r>
                        <a:rPr lang="en-US" sz="1800" b="1" kern="0" dirty="0">
                          <a:effectLst/>
                        </a:rPr>
                        <a:t>210</a:t>
                      </a:r>
                      <a:r>
                        <a:rPr lang="en-US" altLang="ja-JP" sz="1800" b="1" kern="0" dirty="0">
                          <a:effectLst/>
                        </a:rPr>
                        <a:t>pt</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456403384"/>
                  </a:ext>
                </a:extLst>
              </a:tr>
              <a:tr h="377587">
                <a:tc>
                  <a:txBody>
                    <a:bodyPr/>
                    <a:lstStyle/>
                    <a:p>
                      <a:pPr algn="ctr"/>
                      <a:r>
                        <a:rPr lang="ja-JP" sz="1800" b="1" kern="0">
                          <a:effectLst/>
                        </a:rPr>
                        <a:t>四段</a:t>
                      </a:r>
                      <a:endParaRPr lang="ja-JP" sz="1800" b="1"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sz="2000" b="1" kern="0" dirty="0">
                          <a:solidFill>
                            <a:srgbClr val="FF0000"/>
                          </a:solidFill>
                          <a:effectLst/>
                        </a:rPr>
                        <a:t>プロ</a:t>
                      </a:r>
                      <a:r>
                        <a:rPr lang="en-US" sz="2000" b="1" kern="0" dirty="0">
                          <a:solidFill>
                            <a:srgbClr val="FF0000"/>
                          </a:solidFill>
                          <a:effectLst/>
                        </a:rPr>
                        <a:t>e</a:t>
                      </a:r>
                      <a:r>
                        <a:rPr lang="ja-JP" sz="2000" b="1" kern="0" dirty="0">
                          <a:solidFill>
                            <a:srgbClr val="FF0000"/>
                          </a:solidFill>
                          <a:effectLst/>
                        </a:rPr>
                        <a:t>棋士認定</a:t>
                      </a:r>
                      <a:endParaRPr lang="ja-JP" sz="2000" b="1" kern="100" dirty="0">
                        <a:solidFill>
                          <a:srgbClr val="FF0000"/>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tc>
                  <a:txBody>
                    <a:bodyPr/>
                    <a:lstStyle/>
                    <a:p>
                      <a:pPr algn="ctr"/>
                      <a:r>
                        <a:rPr lang="ja-JP" altLang="en-US" sz="1800" b="1" kern="0" dirty="0">
                          <a:effectLst/>
                        </a:rPr>
                        <a:t>プロライセンスリーグ上位</a:t>
                      </a:r>
                      <a:endParaRPr lang="ja-JP" sz="1800" b="1"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1472" marR="61472" marT="0" marB="0" anchor="ctr"/>
                </a:tc>
                <a:extLst>
                  <a:ext uri="{0D108BD9-81ED-4DB2-BD59-A6C34878D82A}">
                    <a16:rowId xmlns:a16="http://schemas.microsoft.com/office/drawing/2014/main" xmlns="" val="2145981310"/>
                  </a:ext>
                </a:extLst>
              </a:tr>
            </a:tbl>
          </a:graphicData>
        </a:graphic>
      </p:graphicFrame>
      <p:sp>
        <p:nvSpPr>
          <p:cNvPr id="8" name="テキスト ボックス 7">
            <a:extLst>
              <a:ext uri="{FF2B5EF4-FFF2-40B4-BE49-F238E27FC236}">
                <a16:creationId xmlns:a16="http://schemas.microsoft.com/office/drawing/2014/main" xmlns="" id="{24E35B3C-5949-43DE-9327-809EB4F3BE66}"/>
              </a:ext>
            </a:extLst>
          </p:cNvPr>
          <p:cNvSpPr txBox="1"/>
          <p:nvPr/>
        </p:nvSpPr>
        <p:spPr>
          <a:xfrm>
            <a:off x="481258" y="1208334"/>
            <a:ext cx="5614742" cy="4893647"/>
          </a:xfrm>
          <a:prstGeom prst="rect">
            <a:avLst/>
          </a:prstGeom>
          <a:noFill/>
        </p:spPr>
        <p:txBody>
          <a:bodyPr wrap="square">
            <a:spAutoFit/>
          </a:bodyPr>
          <a:lstStyle/>
          <a:p>
            <a:r>
              <a:rPr lang="ja-JP" altLang="en-US" sz="2400" b="1" dirty="0"/>
              <a:t>全国でリアルタイムバトル将棋の大会開催を支援いたします。支援内容として、当面の間、大会のタイトル使用のライセンス料は無料とします。更に規定の条件をクリアしている大会は認定大会としポイントを付与いたします。選手は獲得ポイントに応じ、</a:t>
            </a:r>
            <a:r>
              <a:rPr lang="en-US" altLang="ja-JP" sz="2400" b="1" dirty="0"/>
              <a:t>10</a:t>
            </a:r>
            <a:r>
              <a:rPr lang="ja-JP" altLang="en-US" sz="2400" b="1" dirty="0"/>
              <a:t>級～三段までの段級認定を受ける事ができます。（</a:t>
            </a:r>
            <a:r>
              <a:rPr lang="ja-JP" altLang="en-US" sz="2400" b="1" dirty="0">
                <a:solidFill>
                  <a:srgbClr val="FF0000"/>
                </a:solidFill>
              </a:rPr>
              <a:t>アマ</a:t>
            </a:r>
            <a:r>
              <a:rPr lang="en-US" altLang="ja-JP" sz="2400" b="1" dirty="0">
                <a:solidFill>
                  <a:srgbClr val="FF0000"/>
                </a:solidFill>
              </a:rPr>
              <a:t>e</a:t>
            </a:r>
            <a:r>
              <a:rPr lang="ja-JP" altLang="en-US" sz="2400" b="1" dirty="0">
                <a:solidFill>
                  <a:srgbClr val="FF0000"/>
                </a:solidFill>
              </a:rPr>
              <a:t>棋士資格</a:t>
            </a:r>
            <a:r>
              <a:rPr lang="ja-JP" altLang="en-US" sz="2400" b="1" dirty="0"/>
              <a:t>）</a:t>
            </a:r>
          </a:p>
          <a:p>
            <a:r>
              <a:rPr lang="ja-JP" altLang="en-US" sz="2400" b="1" dirty="0"/>
              <a:t>三段でプロ</a:t>
            </a:r>
            <a:r>
              <a:rPr lang="en-US" altLang="ja-JP" sz="2400" b="1" dirty="0"/>
              <a:t>e</a:t>
            </a:r>
            <a:r>
              <a:rPr lang="ja-JP" altLang="en-US" sz="2400" b="1" dirty="0"/>
              <a:t>棋士になるためのプロライセンスリーグへの参加権が与えられ、高成績者にプロライセンスが発行され</a:t>
            </a:r>
            <a:r>
              <a:rPr lang="ja-JP" altLang="en-US" sz="2400" b="1" dirty="0">
                <a:solidFill>
                  <a:srgbClr val="FF0000"/>
                </a:solidFill>
              </a:rPr>
              <a:t>プロ</a:t>
            </a:r>
            <a:r>
              <a:rPr lang="en-US" altLang="ja-JP" sz="2400" b="1" dirty="0">
                <a:solidFill>
                  <a:srgbClr val="FF0000"/>
                </a:solidFill>
              </a:rPr>
              <a:t>e</a:t>
            </a:r>
            <a:r>
              <a:rPr lang="ja-JP" altLang="en-US" sz="2400" b="1" dirty="0">
                <a:solidFill>
                  <a:srgbClr val="FF0000"/>
                </a:solidFill>
              </a:rPr>
              <a:t>棋士四段</a:t>
            </a:r>
            <a:r>
              <a:rPr lang="ja-JP" altLang="en-US" sz="2400" b="1" dirty="0"/>
              <a:t>となる事ができます。</a:t>
            </a:r>
          </a:p>
        </p:txBody>
      </p:sp>
    </p:spTree>
    <p:extLst>
      <p:ext uri="{BB962C8B-B14F-4D97-AF65-F5344CB8AC3E}">
        <p14:creationId xmlns:p14="http://schemas.microsoft.com/office/powerpoint/2010/main" val="1296902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86E4B273-C871-4AC8-BBA3-37A0F54BA49B}"/>
              </a:ext>
            </a:extLst>
          </p:cNvPr>
          <p:cNvSpPr>
            <a:spLocks noGrp="1"/>
          </p:cNvSpPr>
          <p:nvPr>
            <p:ph type="title"/>
          </p:nvPr>
        </p:nvSpPr>
        <p:spPr>
          <a:xfrm>
            <a:off x="632363" y="1051065"/>
            <a:ext cx="11299807" cy="4750127"/>
          </a:xfrm>
        </p:spPr>
        <p:txBody>
          <a:bodyPr>
            <a:noAutofit/>
          </a:bodyPr>
          <a:lstStyle/>
          <a:p>
            <a:r>
              <a:rPr kumimoji="1" lang="ja-JP" altLang="en-US" sz="2400" b="1" spc="-150" dirty="0">
                <a:solidFill>
                  <a:schemeClr val="tx1"/>
                </a:solidFill>
                <a:latin typeface="+mn-ea"/>
                <a:ea typeface="+mn-ea"/>
              </a:rPr>
              <a:t>・「リアルタイムバトル将棋」が</a:t>
            </a:r>
            <a:r>
              <a:rPr kumimoji="1" lang="en-US" altLang="ja-JP" sz="2400" b="1" spc="-150" dirty="0">
                <a:solidFill>
                  <a:schemeClr val="tx1"/>
                </a:solidFill>
                <a:latin typeface="+mn-ea"/>
                <a:ea typeface="+mn-ea"/>
              </a:rPr>
              <a:t>15</a:t>
            </a:r>
            <a:r>
              <a:rPr kumimoji="1" lang="ja-JP" altLang="en-US" sz="2400" b="1" spc="-150" dirty="0">
                <a:solidFill>
                  <a:schemeClr val="tx1"/>
                </a:solidFill>
                <a:latin typeface="+mn-ea"/>
                <a:ea typeface="+mn-ea"/>
              </a:rPr>
              <a:t>タイトル目の</a:t>
            </a:r>
            <a:r>
              <a:rPr kumimoji="1" lang="en-US" altLang="ja-JP" sz="2400" b="1" spc="-150" dirty="0" err="1">
                <a:solidFill>
                  <a:schemeClr val="tx1"/>
                </a:solidFill>
                <a:latin typeface="+mn-ea"/>
                <a:ea typeface="+mn-ea"/>
              </a:rPr>
              <a:t>JeSU</a:t>
            </a:r>
            <a:r>
              <a:rPr kumimoji="1" lang="ja-JP" altLang="en-US" sz="2400" b="1" spc="-150" dirty="0">
                <a:solidFill>
                  <a:schemeClr val="tx1"/>
                </a:solidFill>
                <a:latin typeface="+mn-ea"/>
                <a:ea typeface="+mn-ea"/>
              </a:rPr>
              <a:t>公認タイトルとなる。</a:t>
            </a:r>
            <a:r>
              <a:rPr kumimoji="1" lang="en-US" altLang="ja-JP" sz="2400" b="1" spc="-150" dirty="0">
                <a:solidFill>
                  <a:schemeClr val="tx1"/>
                </a:solidFill>
                <a:latin typeface="+mn-ea"/>
                <a:ea typeface="+mn-ea"/>
              </a:rPr>
              <a:t/>
            </a:r>
            <a:br>
              <a:rPr kumimoji="1" lang="en-US" altLang="ja-JP" sz="2400" b="1" spc="-150" dirty="0">
                <a:solidFill>
                  <a:schemeClr val="tx1"/>
                </a:solidFill>
                <a:latin typeface="+mn-ea"/>
                <a:ea typeface="+mn-ea"/>
              </a:rPr>
            </a:br>
            <a:r>
              <a:rPr kumimoji="1" lang="en-US" altLang="ja-JP" sz="2400" b="1" spc="-150" dirty="0">
                <a:solidFill>
                  <a:schemeClr val="tx1"/>
                </a:solidFill>
                <a:latin typeface="+mn-ea"/>
                <a:ea typeface="+mn-ea"/>
              </a:rPr>
              <a:t/>
            </a:r>
            <a:br>
              <a:rPr kumimoji="1" lang="en-US" altLang="ja-JP" sz="2400" b="1" spc="-150" dirty="0">
                <a:solidFill>
                  <a:schemeClr val="tx1"/>
                </a:solidFill>
                <a:latin typeface="+mn-ea"/>
                <a:ea typeface="+mn-ea"/>
              </a:rPr>
            </a:br>
            <a:r>
              <a:rPr kumimoji="1" lang="ja-JP" altLang="en-US" sz="2400" b="1" spc="-150" dirty="0">
                <a:solidFill>
                  <a:schemeClr val="tx1"/>
                </a:solidFill>
                <a:latin typeface="+mn-ea"/>
                <a:ea typeface="+mn-ea"/>
              </a:rPr>
              <a:t>・東海エリアの企業からの公認タイトルは初。</a:t>
            </a:r>
            <a:r>
              <a:rPr kumimoji="1" lang="en-US" altLang="ja-JP" sz="1800" b="1" spc="-150" dirty="0">
                <a:solidFill>
                  <a:schemeClr val="tx1"/>
                </a:solidFill>
                <a:latin typeface="+mn-ea"/>
                <a:ea typeface="+mn-ea"/>
              </a:rPr>
              <a:t>※</a:t>
            </a:r>
            <a:r>
              <a:rPr kumimoji="1" lang="ja-JP" altLang="en-US" sz="1800" b="1" spc="-150" dirty="0">
                <a:solidFill>
                  <a:schemeClr val="tx1"/>
                </a:solidFill>
                <a:latin typeface="+mn-ea"/>
                <a:ea typeface="+mn-ea"/>
              </a:rPr>
              <a:t>他のタイトルは関東、関西エリアの企業が占める</a:t>
            </a:r>
            <a:r>
              <a:rPr kumimoji="1" lang="en-US" altLang="ja-JP" sz="2400" b="1" spc="-150" dirty="0">
                <a:solidFill>
                  <a:schemeClr val="tx1"/>
                </a:solidFill>
                <a:latin typeface="+mn-ea"/>
                <a:ea typeface="+mn-ea"/>
              </a:rPr>
              <a:t/>
            </a:r>
            <a:br>
              <a:rPr kumimoji="1" lang="en-US" altLang="ja-JP" sz="2400" b="1" spc="-150" dirty="0">
                <a:solidFill>
                  <a:schemeClr val="tx1"/>
                </a:solidFill>
                <a:latin typeface="+mn-ea"/>
                <a:ea typeface="+mn-ea"/>
              </a:rPr>
            </a:br>
            <a:r>
              <a:rPr kumimoji="1" lang="en-US" altLang="ja-JP" sz="2400" b="1" spc="-150" dirty="0">
                <a:solidFill>
                  <a:schemeClr val="tx1"/>
                </a:solidFill>
                <a:latin typeface="+mn-ea"/>
                <a:ea typeface="+mn-ea"/>
              </a:rPr>
              <a:t/>
            </a:r>
            <a:br>
              <a:rPr kumimoji="1" lang="en-US" altLang="ja-JP" sz="2400" b="1" spc="-150" dirty="0">
                <a:solidFill>
                  <a:schemeClr val="tx1"/>
                </a:solidFill>
                <a:latin typeface="+mn-ea"/>
                <a:ea typeface="+mn-ea"/>
              </a:rPr>
            </a:br>
            <a:r>
              <a:rPr kumimoji="1" lang="ja-JP" altLang="en-US" sz="2400" b="1" spc="-150" dirty="0">
                <a:solidFill>
                  <a:schemeClr val="tx1"/>
                </a:solidFill>
                <a:latin typeface="+mn-ea"/>
                <a:ea typeface="+mn-ea"/>
              </a:rPr>
              <a:t>・ </a:t>
            </a:r>
            <a:r>
              <a:rPr kumimoji="1" lang="en-US" altLang="ja-JP" sz="2400" b="1" spc="-300" dirty="0">
                <a:solidFill>
                  <a:schemeClr val="tx1"/>
                </a:solidFill>
                <a:latin typeface="+mn-ea"/>
                <a:ea typeface="+mn-ea"/>
              </a:rPr>
              <a:t>2021</a:t>
            </a:r>
            <a:r>
              <a:rPr kumimoji="1" lang="ja-JP" altLang="en-US" sz="2400" b="1" spc="-300" dirty="0">
                <a:solidFill>
                  <a:schemeClr val="tx1"/>
                </a:solidFill>
                <a:latin typeface="+mn-ea"/>
                <a:ea typeface="+mn-ea"/>
              </a:rPr>
              <a:t>年</a:t>
            </a:r>
            <a:r>
              <a:rPr kumimoji="1" lang="en-US" altLang="ja-JP" sz="2400" b="1" spc="-300" dirty="0">
                <a:solidFill>
                  <a:schemeClr val="tx1"/>
                </a:solidFill>
                <a:latin typeface="+mn-ea"/>
                <a:ea typeface="+mn-ea"/>
              </a:rPr>
              <a:t>4</a:t>
            </a:r>
            <a:r>
              <a:rPr kumimoji="1" lang="ja-JP" altLang="en-US" sz="2400" b="1" spc="-300" dirty="0">
                <a:solidFill>
                  <a:schemeClr val="tx1"/>
                </a:solidFill>
                <a:latin typeface="+mn-ea"/>
                <a:ea typeface="+mn-ea"/>
              </a:rPr>
              <a:t>月より「ジャパン・</a:t>
            </a:r>
            <a:r>
              <a:rPr kumimoji="1" lang="en-US" altLang="ja-JP" sz="2400" b="1" spc="-300" dirty="0">
                <a:solidFill>
                  <a:schemeClr val="tx1"/>
                </a:solidFill>
                <a:latin typeface="+mn-ea"/>
                <a:ea typeface="+mn-ea"/>
              </a:rPr>
              <a:t>e</a:t>
            </a:r>
            <a:r>
              <a:rPr kumimoji="1" lang="ja-JP" altLang="en-US" sz="2400" b="1" spc="-300" dirty="0">
                <a:solidFill>
                  <a:schemeClr val="tx1"/>
                </a:solidFill>
                <a:latin typeface="+mn-ea"/>
                <a:ea typeface="+mn-ea"/>
              </a:rPr>
              <a:t>スポーツ・プロライセンス」発行のための予選大会を開始。</a:t>
            </a:r>
            <a:r>
              <a:rPr kumimoji="1" lang="en-US" altLang="ja-JP" sz="2400" b="1" spc="-300" dirty="0">
                <a:solidFill>
                  <a:schemeClr val="tx1"/>
                </a:solidFill>
                <a:latin typeface="+mn-ea"/>
                <a:ea typeface="+mn-ea"/>
              </a:rPr>
              <a:t/>
            </a:r>
            <a:br>
              <a:rPr kumimoji="1" lang="en-US" altLang="ja-JP" sz="2400" b="1" spc="-300" dirty="0">
                <a:solidFill>
                  <a:schemeClr val="tx1"/>
                </a:solidFill>
                <a:latin typeface="+mn-ea"/>
                <a:ea typeface="+mn-ea"/>
              </a:rPr>
            </a:br>
            <a:r>
              <a:rPr kumimoji="1" lang="ja-JP" altLang="en-US" sz="2400" b="1" spc="-300" dirty="0">
                <a:solidFill>
                  <a:schemeClr val="tx1"/>
                </a:solidFill>
                <a:latin typeface="+mn-ea"/>
                <a:ea typeface="+mn-ea"/>
              </a:rPr>
              <a:t>     </a:t>
            </a:r>
            <a:r>
              <a:rPr kumimoji="1" lang="ja-JP" altLang="en-US" sz="2400" b="1" spc="-150" dirty="0">
                <a:solidFill>
                  <a:schemeClr val="tx1"/>
                </a:solidFill>
                <a:latin typeface="+mn-ea"/>
                <a:ea typeface="+mn-ea"/>
              </a:rPr>
              <a:t>これにより史上初の「プロ</a:t>
            </a:r>
            <a:r>
              <a:rPr kumimoji="1" lang="en-US" altLang="ja-JP" sz="2400" b="1" spc="-150" dirty="0">
                <a:solidFill>
                  <a:schemeClr val="tx1"/>
                </a:solidFill>
                <a:latin typeface="+mn-ea"/>
                <a:ea typeface="+mn-ea"/>
              </a:rPr>
              <a:t>e</a:t>
            </a:r>
            <a:r>
              <a:rPr kumimoji="1" lang="ja-JP" altLang="en-US" sz="2400" b="1" spc="-150" dirty="0">
                <a:solidFill>
                  <a:schemeClr val="tx1"/>
                </a:solidFill>
                <a:latin typeface="+mn-ea"/>
                <a:ea typeface="+mn-ea"/>
              </a:rPr>
              <a:t>棋士」が誕生。</a:t>
            </a:r>
            <a:br>
              <a:rPr kumimoji="1" lang="ja-JP" altLang="en-US" sz="2400" b="1" spc="-150" dirty="0">
                <a:solidFill>
                  <a:schemeClr val="tx1"/>
                </a:solidFill>
                <a:latin typeface="+mn-ea"/>
                <a:ea typeface="+mn-ea"/>
              </a:rPr>
            </a:br>
            <a:r>
              <a:rPr kumimoji="1" lang="en-US" altLang="ja-JP" sz="2400" b="1" spc="-150" dirty="0">
                <a:solidFill>
                  <a:schemeClr val="tx1"/>
                </a:solidFill>
                <a:latin typeface="+mn-ea"/>
                <a:ea typeface="+mn-ea"/>
              </a:rPr>
              <a:t/>
            </a:r>
            <a:br>
              <a:rPr kumimoji="1" lang="en-US" altLang="ja-JP" sz="2400" b="1" spc="-150" dirty="0">
                <a:solidFill>
                  <a:schemeClr val="tx1"/>
                </a:solidFill>
                <a:latin typeface="+mn-ea"/>
                <a:ea typeface="+mn-ea"/>
              </a:rPr>
            </a:br>
            <a:r>
              <a:rPr kumimoji="1" lang="ja-JP" altLang="en-US" sz="2400" b="1" spc="-150" dirty="0">
                <a:solidFill>
                  <a:schemeClr val="tx1"/>
                </a:solidFill>
                <a:latin typeface="+mn-ea"/>
                <a:ea typeface="+mn-ea"/>
              </a:rPr>
              <a:t>・現役の将棋のプロ棋士が「プロ</a:t>
            </a:r>
            <a:r>
              <a:rPr kumimoji="1" lang="en-US" altLang="ja-JP" sz="2400" b="1" spc="-150" dirty="0">
                <a:solidFill>
                  <a:schemeClr val="tx1"/>
                </a:solidFill>
                <a:latin typeface="+mn-ea"/>
                <a:ea typeface="+mn-ea"/>
              </a:rPr>
              <a:t>e</a:t>
            </a:r>
            <a:r>
              <a:rPr kumimoji="1" lang="ja-JP" altLang="en-US" sz="2400" b="1" spc="-150" dirty="0">
                <a:solidFill>
                  <a:schemeClr val="tx1"/>
                </a:solidFill>
                <a:latin typeface="+mn-ea"/>
                <a:ea typeface="+mn-ea"/>
              </a:rPr>
              <a:t>棋士」を目指す。</a:t>
            </a:r>
            <a:r>
              <a:rPr kumimoji="1" lang="en-US" altLang="ja-JP" sz="2400" b="1" spc="-150" dirty="0">
                <a:solidFill>
                  <a:schemeClr val="tx1"/>
                </a:solidFill>
                <a:latin typeface="+mn-ea"/>
                <a:ea typeface="+mn-ea"/>
              </a:rPr>
              <a:t/>
            </a:r>
            <a:br>
              <a:rPr kumimoji="1" lang="en-US" altLang="ja-JP" sz="2400" b="1" spc="-150" dirty="0">
                <a:solidFill>
                  <a:schemeClr val="tx1"/>
                </a:solidFill>
                <a:latin typeface="+mn-ea"/>
                <a:ea typeface="+mn-ea"/>
              </a:rPr>
            </a:br>
            <a:r>
              <a:rPr kumimoji="1" lang="en-US" altLang="ja-JP" sz="2400" b="1" spc="-150" dirty="0">
                <a:solidFill>
                  <a:schemeClr val="tx1"/>
                </a:solidFill>
                <a:latin typeface="+mn-ea"/>
                <a:ea typeface="+mn-ea"/>
              </a:rPr>
              <a:t/>
            </a:r>
            <a:br>
              <a:rPr kumimoji="1" lang="en-US" altLang="ja-JP" sz="2400" b="1" spc="-150" dirty="0">
                <a:solidFill>
                  <a:schemeClr val="tx1"/>
                </a:solidFill>
                <a:latin typeface="+mn-ea"/>
                <a:ea typeface="+mn-ea"/>
              </a:rPr>
            </a:br>
            <a:r>
              <a:rPr kumimoji="1" lang="ja-JP" altLang="en-US" sz="2400" b="1" spc="-150" dirty="0">
                <a:solidFill>
                  <a:schemeClr val="tx1"/>
                </a:solidFill>
                <a:latin typeface="+mn-ea"/>
                <a:ea typeface="+mn-ea"/>
              </a:rPr>
              <a:t>・</a:t>
            </a:r>
            <a:r>
              <a:rPr kumimoji="1" lang="en-US" altLang="ja-JP" sz="2400" b="1" spc="-150" dirty="0">
                <a:solidFill>
                  <a:schemeClr val="tx1"/>
                </a:solidFill>
                <a:latin typeface="+mn-ea"/>
                <a:ea typeface="+mn-ea"/>
              </a:rPr>
              <a:t>2021</a:t>
            </a:r>
            <a:r>
              <a:rPr kumimoji="1" lang="ja-JP" altLang="en-US" sz="2400" b="1" spc="-150" dirty="0">
                <a:solidFill>
                  <a:schemeClr val="tx1"/>
                </a:solidFill>
                <a:latin typeface="+mn-ea"/>
                <a:ea typeface="+mn-ea"/>
              </a:rPr>
              <a:t>年</a:t>
            </a:r>
            <a:r>
              <a:rPr kumimoji="1" lang="en-US" altLang="ja-JP" sz="2400" b="1" spc="-150" dirty="0">
                <a:solidFill>
                  <a:schemeClr val="tx1"/>
                </a:solidFill>
                <a:latin typeface="+mn-ea"/>
                <a:ea typeface="+mn-ea"/>
              </a:rPr>
              <a:t>8</a:t>
            </a:r>
            <a:r>
              <a:rPr kumimoji="1" lang="ja-JP" altLang="en-US" sz="2400" b="1" spc="-150" dirty="0">
                <a:solidFill>
                  <a:schemeClr val="tx1"/>
                </a:solidFill>
                <a:latin typeface="+mn-ea"/>
                <a:ea typeface="+mn-ea"/>
              </a:rPr>
              <a:t>月にプロ</a:t>
            </a:r>
            <a:r>
              <a:rPr kumimoji="1" lang="en-US" altLang="ja-JP" sz="2400" b="1" spc="-150" dirty="0">
                <a:solidFill>
                  <a:schemeClr val="tx1"/>
                </a:solidFill>
                <a:latin typeface="+mn-ea"/>
                <a:ea typeface="+mn-ea"/>
              </a:rPr>
              <a:t>e</a:t>
            </a:r>
            <a:r>
              <a:rPr kumimoji="1" lang="ja-JP" altLang="en-US" sz="2400" b="1" spc="-150" dirty="0">
                <a:solidFill>
                  <a:schemeClr val="tx1"/>
                </a:solidFill>
                <a:latin typeface="+mn-ea"/>
                <a:ea typeface="+mn-ea"/>
              </a:rPr>
              <a:t>棋士による初タイトル棋戦を開催。</a:t>
            </a:r>
            <a:r>
              <a:rPr kumimoji="1" lang="en-US" altLang="ja-JP" sz="2400" b="1" spc="-150" dirty="0">
                <a:solidFill>
                  <a:schemeClr val="tx1"/>
                </a:solidFill>
                <a:latin typeface="+mn-ea"/>
                <a:ea typeface="+mn-ea"/>
              </a:rPr>
              <a:t/>
            </a:r>
            <a:br>
              <a:rPr kumimoji="1" lang="en-US" altLang="ja-JP" sz="2400" b="1" spc="-150" dirty="0">
                <a:solidFill>
                  <a:schemeClr val="tx1"/>
                </a:solidFill>
                <a:latin typeface="+mn-ea"/>
                <a:ea typeface="+mn-ea"/>
              </a:rPr>
            </a:br>
            <a:r>
              <a:rPr kumimoji="1" lang="en-US" altLang="ja-JP" sz="2400" b="1" spc="-150" dirty="0">
                <a:solidFill>
                  <a:schemeClr val="tx1"/>
                </a:solidFill>
                <a:latin typeface="+mn-ea"/>
                <a:ea typeface="+mn-ea"/>
              </a:rPr>
              <a:t/>
            </a:r>
            <a:br>
              <a:rPr kumimoji="1" lang="en-US" altLang="ja-JP" sz="2400" b="1" spc="-150" dirty="0">
                <a:solidFill>
                  <a:schemeClr val="tx1"/>
                </a:solidFill>
                <a:latin typeface="+mn-ea"/>
                <a:ea typeface="+mn-ea"/>
              </a:rPr>
            </a:br>
            <a:r>
              <a:rPr kumimoji="1" lang="ja-JP" altLang="en-US" sz="2400" b="1" spc="-150" dirty="0">
                <a:solidFill>
                  <a:schemeClr val="tx1"/>
                </a:solidFill>
                <a:latin typeface="+mn-ea"/>
                <a:ea typeface="+mn-ea"/>
              </a:rPr>
              <a:t>・</a:t>
            </a:r>
            <a:r>
              <a:rPr kumimoji="1" lang="en-US" altLang="ja-JP" sz="2400" b="1" spc="-150" dirty="0" err="1">
                <a:solidFill>
                  <a:schemeClr val="tx1"/>
                </a:solidFill>
                <a:latin typeface="+mn-ea"/>
                <a:ea typeface="+mn-ea"/>
              </a:rPr>
              <a:t>JeSU</a:t>
            </a:r>
            <a:r>
              <a:rPr kumimoji="1" lang="ja-JP" altLang="en-US" sz="2400" b="1" spc="-150" dirty="0">
                <a:solidFill>
                  <a:schemeClr val="tx1"/>
                </a:solidFill>
                <a:latin typeface="+mn-ea"/>
                <a:ea typeface="+mn-ea"/>
              </a:rPr>
              <a:t>と共に</a:t>
            </a:r>
            <a:r>
              <a:rPr kumimoji="1" lang="en-US" altLang="ja-JP" sz="2400" b="1" spc="-150" dirty="0">
                <a:solidFill>
                  <a:schemeClr val="tx1"/>
                </a:solidFill>
                <a:latin typeface="+mn-ea"/>
                <a:ea typeface="+mn-ea"/>
              </a:rPr>
              <a:t>e</a:t>
            </a:r>
            <a:r>
              <a:rPr kumimoji="1" lang="ja-JP" altLang="en-US" sz="2400" b="1" spc="-150" dirty="0">
                <a:solidFill>
                  <a:schemeClr val="tx1"/>
                </a:solidFill>
                <a:latin typeface="+mn-ea"/>
                <a:ea typeface="+mn-ea"/>
              </a:rPr>
              <a:t>スポーツ普及活動を支援。</a:t>
            </a:r>
            <a:r>
              <a:rPr kumimoji="1" lang="en-US" altLang="ja-JP" sz="2400" b="1" dirty="0">
                <a:solidFill>
                  <a:schemeClr val="tx1"/>
                </a:solidFill>
                <a:latin typeface="+mn-ea"/>
                <a:ea typeface="+mn-ea"/>
              </a:rPr>
              <a:t/>
            </a:r>
            <a:br>
              <a:rPr kumimoji="1" lang="en-US" altLang="ja-JP" sz="2400" b="1" dirty="0">
                <a:solidFill>
                  <a:schemeClr val="tx1"/>
                </a:solidFill>
                <a:latin typeface="+mn-ea"/>
                <a:ea typeface="+mn-ea"/>
              </a:rPr>
            </a:br>
            <a:r>
              <a:rPr kumimoji="1" lang="en-US" altLang="ja-JP" sz="2400" b="1" dirty="0">
                <a:solidFill>
                  <a:schemeClr val="tx1"/>
                </a:solidFill>
                <a:latin typeface="+mn-ea"/>
                <a:ea typeface="+mn-ea"/>
              </a:rPr>
              <a:t/>
            </a:r>
            <a:br>
              <a:rPr kumimoji="1" lang="en-US" altLang="ja-JP" sz="2400" b="1" dirty="0">
                <a:solidFill>
                  <a:schemeClr val="tx1"/>
                </a:solidFill>
                <a:latin typeface="+mn-ea"/>
                <a:ea typeface="+mn-ea"/>
              </a:rPr>
            </a:br>
            <a:r>
              <a:rPr kumimoji="1" lang="en-US" altLang="ja-JP" sz="2400" b="1" dirty="0">
                <a:solidFill>
                  <a:schemeClr val="tx1"/>
                </a:solidFill>
                <a:latin typeface="+mn-ea"/>
                <a:ea typeface="+mn-ea"/>
              </a:rPr>
              <a:t/>
            </a:r>
            <a:br>
              <a:rPr kumimoji="1" lang="en-US" altLang="ja-JP" sz="2400" b="1" dirty="0">
                <a:solidFill>
                  <a:schemeClr val="tx1"/>
                </a:solidFill>
                <a:latin typeface="+mn-ea"/>
                <a:ea typeface="+mn-ea"/>
              </a:rPr>
            </a:br>
            <a:endParaRPr kumimoji="1" lang="ja-JP" altLang="en-US" sz="2400" b="1" dirty="0">
              <a:solidFill>
                <a:schemeClr val="tx1"/>
              </a:solidFill>
              <a:latin typeface="+mn-ea"/>
              <a:ea typeface="+mn-ea"/>
            </a:endParaRPr>
          </a:p>
        </p:txBody>
      </p:sp>
      <p:sp>
        <p:nvSpPr>
          <p:cNvPr id="6" name="テキスト ボックス 5">
            <a:extLst>
              <a:ext uri="{FF2B5EF4-FFF2-40B4-BE49-F238E27FC236}">
                <a16:creationId xmlns:a16="http://schemas.microsoft.com/office/drawing/2014/main" xmlns="" id="{9FB2E0A8-FED7-449D-962F-F1050C43AD1B}"/>
              </a:ext>
            </a:extLst>
          </p:cNvPr>
          <p:cNvSpPr txBox="1"/>
          <p:nvPr/>
        </p:nvSpPr>
        <p:spPr>
          <a:xfrm>
            <a:off x="632363" y="245584"/>
            <a:ext cx="3416320" cy="646331"/>
          </a:xfrm>
          <a:prstGeom prst="rect">
            <a:avLst/>
          </a:prstGeom>
          <a:noFill/>
        </p:spPr>
        <p:txBody>
          <a:bodyPr wrap="none" rtlCol="0">
            <a:spAutoFit/>
          </a:bodyPr>
          <a:lstStyle/>
          <a:p>
            <a:r>
              <a:rPr kumimoji="1" lang="ja-JP" altLang="en-US" sz="3600" b="1" dirty="0">
                <a:solidFill>
                  <a:srgbClr val="FF0000"/>
                </a:solidFill>
              </a:rPr>
              <a:t>本発表のまとめ</a:t>
            </a:r>
          </a:p>
        </p:txBody>
      </p:sp>
      <p:pic>
        <p:nvPicPr>
          <p:cNvPr id="7" name="図 6">
            <a:extLst>
              <a:ext uri="{FF2B5EF4-FFF2-40B4-BE49-F238E27FC236}">
                <a16:creationId xmlns:a16="http://schemas.microsoft.com/office/drawing/2014/main" xmlns="" id="{EE12FD34-5E7E-45E5-878C-122128BE637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9632" y="3426128"/>
            <a:ext cx="3752538" cy="2345336"/>
          </a:xfrm>
          <a:prstGeom prst="rect">
            <a:avLst/>
          </a:prstGeom>
        </p:spPr>
      </p:pic>
      <p:sp>
        <p:nvSpPr>
          <p:cNvPr id="8" name="テキスト ボックス 7">
            <a:extLst>
              <a:ext uri="{FF2B5EF4-FFF2-40B4-BE49-F238E27FC236}">
                <a16:creationId xmlns:a16="http://schemas.microsoft.com/office/drawing/2014/main" xmlns="" id="{3AD36755-7361-4AF3-A91E-AE2FBB13F2FB}"/>
              </a:ext>
            </a:extLst>
          </p:cNvPr>
          <p:cNvSpPr txBox="1"/>
          <p:nvPr/>
        </p:nvSpPr>
        <p:spPr>
          <a:xfrm>
            <a:off x="632363" y="5801192"/>
            <a:ext cx="10492153" cy="1200329"/>
          </a:xfrm>
          <a:prstGeom prst="rect">
            <a:avLst/>
          </a:prstGeom>
          <a:noFill/>
        </p:spPr>
        <p:txBody>
          <a:bodyPr wrap="square" rtlCol="0">
            <a:spAutoFit/>
          </a:bodyPr>
          <a:lstStyle/>
          <a:p>
            <a:pPr algn="r"/>
            <a:r>
              <a:rPr kumimoji="1" lang="ja-JP" altLang="en-US" b="1" dirty="0"/>
              <a:t>お問い合わせ先　㈱シルバースタージャパン　営業広報部岩田 大樹</a:t>
            </a:r>
            <a:endParaRPr kumimoji="1" lang="en-US" altLang="ja-JP" b="1" dirty="0"/>
          </a:p>
          <a:p>
            <a:pPr algn="r"/>
            <a:r>
              <a:rPr kumimoji="1" lang="en-US" altLang="ja-JP" b="1" dirty="0"/>
              <a:t>TEL</a:t>
            </a:r>
            <a:r>
              <a:rPr kumimoji="1" lang="ja-JP" altLang="en-US" b="1" dirty="0"/>
              <a:t>：</a:t>
            </a:r>
            <a:r>
              <a:rPr kumimoji="1" lang="en-US" altLang="ja-JP" b="1" dirty="0"/>
              <a:t>058-213-7717</a:t>
            </a:r>
            <a:r>
              <a:rPr kumimoji="1" lang="ja-JP" altLang="en-US" b="1" dirty="0"/>
              <a:t>　</a:t>
            </a:r>
            <a:r>
              <a:rPr kumimoji="1" lang="en-US" altLang="ja-JP" b="1" dirty="0"/>
              <a:t>e-Mail</a:t>
            </a:r>
            <a:r>
              <a:rPr kumimoji="1" lang="ja-JP" altLang="en-US" b="1" dirty="0"/>
              <a:t>：</a:t>
            </a:r>
            <a:r>
              <a:rPr kumimoji="1" lang="en-US" altLang="ja-JP" b="1" dirty="0"/>
              <a:t>iwata@silverstar.co.jp</a:t>
            </a:r>
          </a:p>
          <a:p>
            <a:pPr algn="r"/>
            <a:r>
              <a:rPr kumimoji="1" lang="ja-JP" altLang="en-US" b="1" dirty="0"/>
              <a:t>資料のダウンロード：</a:t>
            </a:r>
            <a:r>
              <a:rPr kumimoji="1" lang="en-US" altLang="ja-JP" b="1" dirty="0"/>
              <a:t>https://www.silverstar.co.jp/2021/02/11177.html</a:t>
            </a:r>
          </a:p>
          <a:p>
            <a:pPr algn="r"/>
            <a:endParaRPr kumimoji="1" lang="en-US" altLang="ja-JP" b="1" dirty="0"/>
          </a:p>
        </p:txBody>
      </p:sp>
      <p:pic>
        <p:nvPicPr>
          <p:cNvPr id="9" name="図 8">
            <a:extLst>
              <a:ext uri="{FF2B5EF4-FFF2-40B4-BE49-F238E27FC236}">
                <a16:creationId xmlns:a16="http://schemas.microsoft.com/office/drawing/2014/main" xmlns="" id="{06F39F7A-8A4D-4A29-BA8A-F973B276B0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9897" y="5830921"/>
            <a:ext cx="804342" cy="804342"/>
          </a:xfrm>
          <a:prstGeom prst="rect">
            <a:avLst/>
          </a:prstGeom>
        </p:spPr>
      </p:pic>
    </p:spTree>
    <p:extLst>
      <p:ext uri="{BB962C8B-B14F-4D97-AF65-F5344CB8AC3E}">
        <p14:creationId xmlns:p14="http://schemas.microsoft.com/office/powerpoint/2010/main" val="3838194372"/>
      </p:ext>
    </p:extLst>
  </p:cSld>
  <p:clrMapOvr>
    <a:masterClrMapping/>
  </p:clrMapOvr>
</p:sld>
</file>

<file path=ppt/theme/theme1.xml><?xml version="1.0" encoding="utf-8"?>
<a:theme xmlns:a="http://schemas.openxmlformats.org/drawingml/2006/main" name="ファセット">
  <a:themeElements>
    <a:clrScheme name="ファセット">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715</TotalTime>
  <Words>570</Words>
  <Application>Microsoft Office PowerPoint</Application>
  <PresentationFormat>ワイド画面</PresentationFormat>
  <Paragraphs>76</Paragraphs>
  <Slides>8</Slides>
  <Notes>2</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8</vt:i4>
      </vt:variant>
    </vt:vector>
  </HeadingPairs>
  <TitlesOfParts>
    <vt:vector size="16" baseType="lpstr">
      <vt:lpstr>メイリオ</vt:lpstr>
      <vt:lpstr>游ゴシック</vt:lpstr>
      <vt:lpstr>游明朝</vt:lpstr>
      <vt:lpstr>Arial</vt:lpstr>
      <vt:lpstr>Times New Roman</vt:lpstr>
      <vt:lpstr>Trebuchet MS</vt:lpstr>
      <vt:lpstr>Wingdings 3</vt:lpstr>
      <vt:lpstr>ファセット</vt:lpstr>
      <vt:lpstr>PowerPoint プレゼンテーション</vt:lpstr>
      <vt:lpstr>PowerPoint プレゼンテーション</vt:lpstr>
      <vt:lpstr>中部エリア初！JeSU認定eスポーツタイトル誕生！</vt:lpstr>
      <vt:lpstr>PowerPoint プレゼンテーション</vt:lpstr>
      <vt:lpstr>PowerPoint プレゼンテーション</vt:lpstr>
      <vt:lpstr>岐阜県でのeスポーツ普及を支援</vt:lpstr>
      <vt:lpstr>全国の大会支援</vt:lpstr>
      <vt:lpstr>・「リアルタイムバトル将棋」が15タイトル目のJeSU公認タイトルとなる。  ・東海エリアの企業からの公認タイトルは初。※他のタイトルは関東、関西エリアの企業が占める  ・ 2021年4月より「ジャパン・eスポーツ・プロライセンス」発行のための予選大会を開始。      これにより史上初の「プロe棋士」が誕生。  ・現役の将棋のプロ棋士が「プロe棋士」を目指す。  ・2021年8月にプロe棋士による初タイトル棋戦を開催。  ・JeSUと共にeスポーツ普及活動を支援。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20210301_詳細</dc:title>
  <dc:creator>SilverStarJapan</dc:creator>
  <cp:lastModifiedBy>SSJ</cp:lastModifiedBy>
  <cp:revision>47</cp:revision>
  <cp:lastPrinted>2021-02-22T03:59:11Z</cp:lastPrinted>
  <dcterms:created xsi:type="dcterms:W3CDTF">2021-02-18T01:28:36Z</dcterms:created>
  <dcterms:modified xsi:type="dcterms:W3CDTF">2021-03-01T02:45:01Z</dcterms:modified>
  <cp:contentStatus>最終版</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